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embeddedFontLst>
    <p:embeddedFont>
      <p:font typeface="Montserrat"/>
      <p:regular r:id="rId25"/>
    </p:embeddedFont>
    <p:embeddedFont>
      <p:font typeface="Montserrat"/>
      <p:regular r:id="rId26"/>
    </p:embeddedFont>
    <p:embeddedFont>
      <p:font typeface="Montserrat"/>
      <p:regular r:id="rId27"/>
    </p:embeddedFont>
    <p:embeddedFont>
      <p:font typeface="Montserrat"/>
      <p:regular r:id="rId28"/>
    </p:embeddedFont>
    <p:embeddedFont>
      <p:font typeface="Heebo Light"/>
      <p:regular r:id="rId29"/>
    </p:embeddedFont>
    <p:embeddedFont>
      <p:font typeface="Heebo Light"/>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slideLayout" Target="../slideLayouts/slideLayout14.xml"/><Relationship Id="rId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slideLayout" Target="../slideLayouts/slideLayout15.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slideLayout" Target="../slideLayouts/slideLayout16.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slideLayout" Target="../slideLayouts/slideLayout8.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Oracle NetSuite: ERP en la nube para la era digital</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Una visión completa del sistema ERP líder en soluciones basadas en la nube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00062"/>
          </a:xfrm>
          <a:prstGeom prst="rect">
            <a:avLst/>
          </a:prstGeom>
        </p:spPr>
      </p:pic>
      <p:sp>
        <p:nvSpPr>
          <p:cNvPr id="3" name="Text 0"/>
          <p:cNvSpPr/>
          <p:nvPr/>
        </p:nvSpPr>
        <p:spPr>
          <a:xfrm>
            <a:off x="671989" y="2970133"/>
            <a:ext cx="13102471" cy="600075"/>
          </a:xfrm>
          <a:prstGeom prst="rect">
            <a:avLst/>
          </a:prstGeom>
          <a:noFill/>
          <a:ln/>
        </p:spPr>
        <p:txBody>
          <a:bodyPr wrap="none" lIns="0" tIns="0" rIns="0" bIns="0" rtlCol="0" anchor="t"/>
          <a:lstStyle/>
          <a:p>
            <a:pPr algn="l" indent="0" marL="0">
              <a:lnSpc>
                <a:spcPts val="4700"/>
              </a:lnSpc>
              <a:buNone/>
            </a:pPr>
            <a:r>
              <a:rPr lang="en-US" sz="3750" dirty="0">
                <a:solidFill>
                  <a:srgbClr val="F2F0F4"/>
                </a:solidFill>
                <a:latin typeface="Montserrat" pitchFamily="34" charset="0"/>
                <a:ea typeface="Montserrat" pitchFamily="34" charset="-122"/>
                <a:cs typeface="Montserrat" pitchFamily="34" charset="-120"/>
              </a:rPr>
              <a:t>Integraciones y Conectividad: Su Ecosistema Unificado</a:t>
            </a:r>
            <a:endParaRPr lang="en-US" sz="3750" dirty="0"/>
          </a:p>
        </p:txBody>
      </p:sp>
      <p:sp>
        <p:nvSpPr>
          <p:cNvPr id="4" name="Text 1"/>
          <p:cNvSpPr/>
          <p:nvPr/>
        </p:nvSpPr>
        <p:spPr>
          <a:xfrm>
            <a:off x="671989" y="3858220"/>
            <a:ext cx="13286423" cy="614363"/>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NetSuite está diseñado para integrarse sin problemas con su entorno tecnológico existente, permitiendo un flujo de datos bidireccional y una operación empresarial fluida.</a:t>
            </a:r>
            <a:endParaRPr lang="en-US" sz="1500" dirty="0"/>
          </a:p>
        </p:txBody>
      </p:sp>
      <p:pic>
        <p:nvPicPr>
          <p:cNvPr id="5" name="Image 1" descr="preencoded.png">    </p:cNvPr>
          <p:cNvPicPr>
            <a:picLocks noChangeAspect="1"/>
          </p:cNvPicPr>
          <p:nvPr/>
        </p:nvPicPr>
        <p:blipFill>
          <a:blip r:embed="rId2"/>
          <a:stretch>
            <a:fillRect/>
          </a:stretch>
        </p:blipFill>
        <p:spPr>
          <a:xfrm>
            <a:off x="671989" y="4688562"/>
            <a:ext cx="479941" cy="479941"/>
          </a:xfrm>
          <a:prstGeom prst="rect">
            <a:avLst/>
          </a:prstGeom>
        </p:spPr>
      </p:pic>
      <p:sp>
        <p:nvSpPr>
          <p:cNvPr id="6" name="Text 2"/>
          <p:cNvSpPr/>
          <p:nvPr/>
        </p:nvSpPr>
        <p:spPr>
          <a:xfrm>
            <a:off x="671989" y="5408414"/>
            <a:ext cx="2400062" cy="300038"/>
          </a:xfrm>
          <a:prstGeom prst="rect">
            <a:avLst/>
          </a:prstGeom>
          <a:noFill/>
          <a:ln/>
        </p:spPr>
        <p:txBody>
          <a:bodyPr wrap="none" lIns="0" tIns="0" rIns="0" bIns="0" rtlCol="0" anchor="t"/>
          <a:lstStyle/>
          <a:p>
            <a:pPr algn="l" indent="0" marL="0">
              <a:lnSpc>
                <a:spcPts val="2350"/>
              </a:lnSpc>
              <a:buNone/>
            </a:pPr>
            <a:r>
              <a:rPr lang="en-US" sz="1850" dirty="0">
                <a:solidFill>
                  <a:srgbClr val="DCD7E5"/>
                </a:solidFill>
                <a:latin typeface="Montserrat" pitchFamily="34" charset="0"/>
                <a:ea typeface="Montserrat" pitchFamily="34" charset="-122"/>
                <a:cs typeface="Montserrat" pitchFamily="34" charset="-120"/>
              </a:rPr>
              <a:t>SuiteTalk API</a:t>
            </a:r>
            <a:endParaRPr lang="en-US" sz="1850" dirty="0"/>
          </a:p>
        </p:txBody>
      </p:sp>
      <p:sp>
        <p:nvSpPr>
          <p:cNvPr id="7" name="Text 3"/>
          <p:cNvSpPr/>
          <p:nvPr/>
        </p:nvSpPr>
        <p:spPr>
          <a:xfrm>
            <a:off x="671989" y="5823585"/>
            <a:ext cx="3141583" cy="1228725"/>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Acceso programático robusto (REST/SOAP) para integraciones personalizadas, permitiendo automatizar procesos complejos.</a:t>
            </a:r>
            <a:endParaRPr lang="en-US" sz="1500" dirty="0"/>
          </a:p>
        </p:txBody>
      </p:sp>
      <p:pic>
        <p:nvPicPr>
          <p:cNvPr id="8" name="Image 2" descr="preencoded.png">    </p:cNvPr>
          <p:cNvPicPr>
            <a:picLocks noChangeAspect="1"/>
          </p:cNvPicPr>
          <p:nvPr/>
        </p:nvPicPr>
        <p:blipFill>
          <a:blip r:embed="rId3"/>
          <a:stretch>
            <a:fillRect/>
          </a:stretch>
        </p:blipFill>
        <p:spPr>
          <a:xfrm>
            <a:off x="4053483" y="4688562"/>
            <a:ext cx="479941" cy="479941"/>
          </a:xfrm>
          <a:prstGeom prst="rect">
            <a:avLst/>
          </a:prstGeom>
        </p:spPr>
      </p:pic>
      <p:sp>
        <p:nvSpPr>
          <p:cNvPr id="9" name="Text 4"/>
          <p:cNvSpPr/>
          <p:nvPr/>
        </p:nvSpPr>
        <p:spPr>
          <a:xfrm>
            <a:off x="4053483" y="5408414"/>
            <a:ext cx="3141702" cy="600075"/>
          </a:xfrm>
          <a:prstGeom prst="rect">
            <a:avLst/>
          </a:prstGeom>
          <a:noFill/>
          <a:ln/>
        </p:spPr>
        <p:txBody>
          <a:bodyPr wrap="square" lIns="0" tIns="0" rIns="0" bIns="0" rtlCol="0" anchor="t"/>
          <a:lstStyle/>
          <a:p>
            <a:pPr algn="l" indent="0" marL="0">
              <a:lnSpc>
                <a:spcPts val="2350"/>
              </a:lnSpc>
              <a:buNone/>
            </a:pPr>
            <a:r>
              <a:rPr lang="en-US" sz="1850" dirty="0">
                <a:solidFill>
                  <a:srgbClr val="DCD7E5"/>
                </a:solidFill>
                <a:latin typeface="Montserrat" pitchFamily="34" charset="0"/>
                <a:ea typeface="Montserrat" pitchFamily="34" charset="-122"/>
                <a:cs typeface="Montserrat" pitchFamily="34" charset="-120"/>
              </a:rPr>
              <a:t>Conectores Pre-construidos</a:t>
            </a:r>
            <a:endParaRPr lang="en-US" sz="1850" dirty="0"/>
          </a:p>
        </p:txBody>
      </p:sp>
      <p:sp>
        <p:nvSpPr>
          <p:cNvPr id="10" name="Text 5"/>
          <p:cNvSpPr/>
          <p:nvPr/>
        </p:nvSpPr>
        <p:spPr>
          <a:xfrm>
            <a:off x="4053483" y="6123623"/>
            <a:ext cx="3141702" cy="1535906"/>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Soluciones listas para usar con aplicaciones empresariales populares, acelerando la implementación y reduciendo la complejidad.</a:t>
            </a:r>
            <a:endParaRPr lang="en-US" sz="1500" dirty="0"/>
          </a:p>
        </p:txBody>
      </p:sp>
      <p:pic>
        <p:nvPicPr>
          <p:cNvPr id="11" name="Image 3" descr="preencoded.png">    </p:cNvPr>
          <p:cNvPicPr>
            <a:picLocks noChangeAspect="1"/>
          </p:cNvPicPr>
          <p:nvPr/>
        </p:nvPicPr>
        <p:blipFill>
          <a:blip r:embed="rId4"/>
          <a:stretch>
            <a:fillRect/>
          </a:stretch>
        </p:blipFill>
        <p:spPr>
          <a:xfrm>
            <a:off x="7435096" y="4688562"/>
            <a:ext cx="479941" cy="479941"/>
          </a:xfrm>
          <a:prstGeom prst="rect">
            <a:avLst/>
          </a:prstGeom>
        </p:spPr>
      </p:pic>
      <p:sp>
        <p:nvSpPr>
          <p:cNvPr id="12" name="Text 6"/>
          <p:cNvSpPr/>
          <p:nvPr/>
        </p:nvSpPr>
        <p:spPr>
          <a:xfrm>
            <a:off x="7435096" y="5408414"/>
            <a:ext cx="3141702" cy="600075"/>
          </a:xfrm>
          <a:prstGeom prst="rect">
            <a:avLst/>
          </a:prstGeom>
          <a:noFill/>
          <a:ln/>
        </p:spPr>
        <p:txBody>
          <a:bodyPr wrap="square" lIns="0" tIns="0" rIns="0" bIns="0" rtlCol="0" anchor="t"/>
          <a:lstStyle/>
          <a:p>
            <a:pPr algn="l" indent="0" marL="0">
              <a:lnSpc>
                <a:spcPts val="2350"/>
              </a:lnSpc>
              <a:buNone/>
            </a:pPr>
            <a:r>
              <a:rPr lang="en-US" sz="1850" dirty="0">
                <a:solidFill>
                  <a:srgbClr val="DCD7E5"/>
                </a:solidFill>
                <a:latin typeface="Montserrat" pitchFamily="34" charset="0"/>
                <a:ea typeface="Montserrat" pitchFamily="34" charset="-122"/>
                <a:cs typeface="Montserrat" pitchFamily="34" charset="-120"/>
              </a:rPr>
              <a:t>SuiteApp.com Marketplace</a:t>
            </a:r>
            <a:endParaRPr lang="en-US" sz="1850" dirty="0"/>
          </a:p>
        </p:txBody>
      </p:sp>
      <p:sp>
        <p:nvSpPr>
          <p:cNvPr id="13" name="Text 7"/>
          <p:cNvSpPr/>
          <p:nvPr/>
        </p:nvSpPr>
        <p:spPr>
          <a:xfrm>
            <a:off x="7435096" y="6123623"/>
            <a:ext cx="3141702" cy="1535906"/>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Un ecosistema vibrante de aplicaciones y extensiones certificadas por Oracle NetSuite, que ofrecen funcionalidades complementarias.</a:t>
            </a:r>
            <a:endParaRPr lang="en-US" sz="1500" dirty="0"/>
          </a:p>
        </p:txBody>
      </p:sp>
      <p:pic>
        <p:nvPicPr>
          <p:cNvPr id="14" name="Image 4" descr="preencoded.png">    </p:cNvPr>
          <p:cNvPicPr>
            <a:picLocks noChangeAspect="1"/>
          </p:cNvPicPr>
          <p:nvPr/>
        </p:nvPicPr>
        <p:blipFill>
          <a:blip r:embed="rId5"/>
          <a:stretch>
            <a:fillRect/>
          </a:stretch>
        </p:blipFill>
        <p:spPr>
          <a:xfrm>
            <a:off x="10816709" y="4688562"/>
            <a:ext cx="479941" cy="479941"/>
          </a:xfrm>
          <a:prstGeom prst="rect">
            <a:avLst/>
          </a:prstGeom>
        </p:spPr>
      </p:pic>
      <p:sp>
        <p:nvSpPr>
          <p:cNvPr id="15" name="Text 8"/>
          <p:cNvSpPr/>
          <p:nvPr/>
        </p:nvSpPr>
        <p:spPr>
          <a:xfrm>
            <a:off x="10816709" y="5408414"/>
            <a:ext cx="3141702" cy="600075"/>
          </a:xfrm>
          <a:prstGeom prst="rect">
            <a:avLst/>
          </a:prstGeom>
          <a:noFill/>
          <a:ln/>
        </p:spPr>
        <p:txBody>
          <a:bodyPr wrap="square" lIns="0" tIns="0" rIns="0" bIns="0" rtlCol="0" anchor="t"/>
          <a:lstStyle/>
          <a:p>
            <a:pPr algn="l" indent="0" marL="0">
              <a:lnSpc>
                <a:spcPts val="2350"/>
              </a:lnSpc>
              <a:buNone/>
            </a:pPr>
            <a:r>
              <a:rPr lang="en-US" sz="1850" dirty="0">
                <a:solidFill>
                  <a:srgbClr val="DCD7E5"/>
                </a:solidFill>
                <a:latin typeface="Montserrat" pitchFamily="34" charset="0"/>
                <a:ea typeface="Montserrat" pitchFamily="34" charset="-122"/>
                <a:cs typeface="Montserrat" pitchFamily="34" charset="-120"/>
              </a:rPr>
              <a:t>Integración con Aplicaciones Líderes</a:t>
            </a:r>
            <a:endParaRPr lang="en-US" sz="1850" dirty="0"/>
          </a:p>
        </p:txBody>
      </p:sp>
      <p:sp>
        <p:nvSpPr>
          <p:cNvPr id="16" name="Text 9"/>
          <p:cNvSpPr/>
          <p:nvPr/>
        </p:nvSpPr>
        <p:spPr>
          <a:xfrm>
            <a:off x="10816709" y="6123623"/>
            <a:ext cx="3141702" cy="1228725"/>
          </a:xfrm>
          <a:prstGeom prst="rect">
            <a:avLst/>
          </a:prstGeom>
          <a:noFill/>
          <a:ln/>
        </p:spPr>
        <p:txBody>
          <a:bodyPr wrap="squar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Conexión directa con plataformas como Salesforce, Shopify, Amazon y otras, asegurando la sincronización de datos clave entre sistemas.</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29233" y="468749"/>
            <a:ext cx="8085534" cy="944880"/>
          </a:xfrm>
          <a:prstGeom prst="rect">
            <a:avLst/>
          </a:prstGeom>
          <a:noFill/>
          <a:ln/>
        </p:spPr>
        <p:txBody>
          <a:bodyPr wrap="square" lIns="0" tIns="0" rIns="0" bIns="0" rtlCol="0" anchor="t"/>
          <a:lstStyle/>
          <a:p>
            <a:pPr algn="l" indent="0" marL="0">
              <a:lnSpc>
                <a:spcPts val="3700"/>
              </a:lnSpc>
              <a:buNone/>
            </a:pPr>
            <a:r>
              <a:rPr lang="en-US" sz="2950" dirty="0">
                <a:solidFill>
                  <a:srgbClr val="F2F0F4"/>
                </a:solidFill>
                <a:latin typeface="Montserrat" pitchFamily="34" charset="0"/>
                <a:ea typeface="Montserrat" pitchFamily="34" charset="-122"/>
                <a:cs typeface="Montserrat" pitchFamily="34" charset="-120"/>
              </a:rPr>
              <a:t>Seguridad y Cumplimiento Normativo Robusto</a:t>
            </a:r>
            <a:endParaRPr lang="en-US" sz="2950" dirty="0"/>
          </a:p>
        </p:txBody>
      </p:sp>
      <p:sp>
        <p:nvSpPr>
          <p:cNvPr id="4" name="Text 1"/>
          <p:cNvSpPr/>
          <p:nvPr/>
        </p:nvSpPr>
        <p:spPr>
          <a:xfrm>
            <a:off x="529233" y="1640443"/>
            <a:ext cx="8085534" cy="483870"/>
          </a:xfrm>
          <a:prstGeom prst="rect">
            <a:avLst/>
          </a:prstGeom>
          <a:noFill/>
          <a:ln/>
        </p:spPr>
        <p:txBody>
          <a:bodyPr wrap="square" lIns="0" tIns="0" rIns="0" bIns="0" rtlCol="0" anchor="t"/>
          <a:lstStyle/>
          <a:p>
            <a:pPr algn="l" indent="0" marL="0">
              <a:lnSpc>
                <a:spcPts val="1900"/>
              </a:lnSpc>
              <a:buNone/>
            </a:pPr>
            <a:r>
              <a:rPr lang="en-US" sz="1150" dirty="0">
                <a:solidFill>
                  <a:srgbClr val="DCD7E5"/>
                </a:solidFill>
                <a:latin typeface="Heebo Light" pitchFamily="34" charset="0"/>
                <a:ea typeface="Heebo Light" pitchFamily="34" charset="-122"/>
                <a:cs typeface="Heebo Light" pitchFamily="34" charset="-120"/>
              </a:rPr>
              <a:t>NetSuite está diseñado con la seguridad y el cumplimiento normativo en su núcleo, protegiendo sus datos más valiosos y garantizando que su negocio opere dentro del marco legal global.</a:t>
            </a:r>
            <a:endParaRPr lang="en-US" sz="1150" dirty="0"/>
          </a:p>
        </p:txBody>
      </p:sp>
      <p:pic>
        <p:nvPicPr>
          <p:cNvPr id="5" name="Image 1" descr="preencoded.png">    </p:cNvPr>
          <p:cNvPicPr>
            <a:picLocks noChangeAspect="1"/>
          </p:cNvPicPr>
          <p:nvPr/>
        </p:nvPicPr>
        <p:blipFill>
          <a:blip r:embed="rId2"/>
          <a:stretch>
            <a:fillRect/>
          </a:stretch>
        </p:blipFill>
        <p:spPr>
          <a:xfrm>
            <a:off x="529233" y="2294334"/>
            <a:ext cx="378023" cy="378023"/>
          </a:xfrm>
          <a:prstGeom prst="rect">
            <a:avLst/>
          </a:prstGeom>
        </p:spPr>
      </p:pic>
      <p:sp>
        <p:nvSpPr>
          <p:cNvPr id="6" name="Text 2"/>
          <p:cNvSpPr/>
          <p:nvPr/>
        </p:nvSpPr>
        <p:spPr>
          <a:xfrm>
            <a:off x="529233" y="2861310"/>
            <a:ext cx="2569131" cy="472678"/>
          </a:xfrm>
          <a:prstGeom prst="rect">
            <a:avLst/>
          </a:prstGeom>
          <a:noFill/>
          <a:ln/>
        </p:spPr>
        <p:txBody>
          <a:bodyPr wrap="square" lIns="0" tIns="0" rIns="0" bIns="0" rtlCol="0" anchor="t"/>
          <a:lstStyle/>
          <a:p>
            <a:pPr algn="l" indent="0" marL="0">
              <a:lnSpc>
                <a:spcPts val="1850"/>
              </a:lnSpc>
              <a:buNone/>
            </a:pPr>
            <a:r>
              <a:rPr lang="en-US" sz="1450" dirty="0">
                <a:solidFill>
                  <a:srgbClr val="DCD7E5"/>
                </a:solidFill>
                <a:latin typeface="Montserrat" pitchFamily="34" charset="0"/>
                <a:ea typeface="Montserrat" pitchFamily="34" charset="-122"/>
                <a:cs typeface="Montserrat" pitchFamily="34" charset="-120"/>
              </a:rPr>
              <a:t>Certificaciones de Seguridad</a:t>
            </a:r>
            <a:endParaRPr lang="en-US" sz="1450" dirty="0"/>
          </a:p>
        </p:txBody>
      </p:sp>
      <p:sp>
        <p:nvSpPr>
          <p:cNvPr id="7" name="Text 3"/>
          <p:cNvSpPr/>
          <p:nvPr/>
        </p:nvSpPr>
        <p:spPr>
          <a:xfrm>
            <a:off x="529233" y="3424714"/>
            <a:ext cx="2569131" cy="1209675"/>
          </a:xfrm>
          <a:prstGeom prst="rect">
            <a:avLst/>
          </a:prstGeom>
          <a:noFill/>
          <a:ln/>
        </p:spPr>
        <p:txBody>
          <a:bodyPr wrap="square" lIns="0" tIns="0" rIns="0" bIns="0" rtlCol="0" anchor="t"/>
          <a:lstStyle/>
          <a:p>
            <a:pPr algn="l" indent="0" marL="0">
              <a:lnSpc>
                <a:spcPts val="1900"/>
              </a:lnSpc>
              <a:buNone/>
            </a:pPr>
            <a:r>
              <a:rPr lang="en-US" sz="1150" dirty="0">
                <a:solidFill>
                  <a:srgbClr val="DCD7E5"/>
                </a:solidFill>
                <a:latin typeface="Heebo Light" pitchFamily="34" charset="0"/>
                <a:ea typeface="Heebo Light" pitchFamily="34" charset="-122"/>
                <a:cs typeface="Heebo Light" pitchFamily="34" charset="-120"/>
              </a:rPr>
              <a:t>NetSuite cuenta con certificaciones líderes como SOC 1, SOC 2 e ISO 27001, garantizando los más altos estándares en seguridad de la información y gestión de riesgos.</a:t>
            </a:r>
            <a:endParaRPr lang="en-US" sz="1150" dirty="0"/>
          </a:p>
        </p:txBody>
      </p:sp>
      <p:pic>
        <p:nvPicPr>
          <p:cNvPr id="8" name="Image 2" descr="preencoded.png">    </p:cNvPr>
          <p:cNvPicPr>
            <a:picLocks noChangeAspect="1"/>
          </p:cNvPicPr>
          <p:nvPr/>
        </p:nvPicPr>
        <p:blipFill>
          <a:blip r:embed="rId3"/>
          <a:stretch>
            <a:fillRect/>
          </a:stretch>
        </p:blipFill>
        <p:spPr>
          <a:xfrm>
            <a:off x="3287316" y="2294334"/>
            <a:ext cx="378023" cy="378023"/>
          </a:xfrm>
          <a:prstGeom prst="rect">
            <a:avLst/>
          </a:prstGeom>
        </p:spPr>
      </p:pic>
      <p:sp>
        <p:nvSpPr>
          <p:cNvPr id="9" name="Text 4"/>
          <p:cNvSpPr/>
          <p:nvPr/>
        </p:nvSpPr>
        <p:spPr>
          <a:xfrm>
            <a:off x="3287316" y="2861310"/>
            <a:ext cx="2165628" cy="236339"/>
          </a:xfrm>
          <a:prstGeom prst="rect">
            <a:avLst/>
          </a:prstGeom>
          <a:noFill/>
          <a:ln/>
        </p:spPr>
        <p:txBody>
          <a:bodyPr wrap="none" lIns="0" tIns="0" rIns="0" bIns="0" rtlCol="0" anchor="t"/>
          <a:lstStyle/>
          <a:p>
            <a:pPr algn="l" indent="0" marL="0">
              <a:lnSpc>
                <a:spcPts val="1850"/>
              </a:lnSpc>
              <a:buNone/>
            </a:pPr>
            <a:r>
              <a:rPr lang="en-US" sz="1450" dirty="0">
                <a:solidFill>
                  <a:srgbClr val="DCD7E5"/>
                </a:solidFill>
                <a:latin typeface="Montserrat" pitchFamily="34" charset="0"/>
                <a:ea typeface="Montserrat" pitchFamily="34" charset="-122"/>
                <a:cs typeface="Montserrat" pitchFamily="34" charset="-120"/>
              </a:rPr>
              <a:t>Encriptación Avanzada</a:t>
            </a:r>
            <a:endParaRPr lang="en-US" sz="1450" dirty="0"/>
          </a:p>
        </p:txBody>
      </p:sp>
      <p:sp>
        <p:nvSpPr>
          <p:cNvPr id="10" name="Text 5"/>
          <p:cNvSpPr/>
          <p:nvPr/>
        </p:nvSpPr>
        <p:spPr>
          <a:xfrm>
            <a:off x="3287316" y="3188375"/>
            <a:ext cx="2569250" cy="1451610"/>
          </a:xfrm>
          <a:prstGeom prst="rect">
            <a:avLst/>
          </a:prstGeom>
          <a:noFill/>
          <a:ln/>
        </p:spPr>
        <p:txBody>
          <a:bodyPr wrap="square" lIns="0" tIns="0" rIns="0" bIns="0" rtlCol="0" anchor="t"/>
          <a:lstStyle/>
          <a:p>
            <a:pPr algn="l" indent="0" marL="0">
              <a:lnSpc>
                <a:spcPts val="1900"/>
              </a:lnSpc>
              <a:buNone/>
            </a:pPr>
            <a:r>
              <a:rPr lang="en-US" sz="1150" dirty="0">
                <a:solidFill>
                  <a:srgbClr val="DCD7E5"/>
                </a:solidFill>
                <a:latin typeface="Heebo Light" pitchFamily="34" charset="0"/>
                <a:ea typeface="Heebo Light" pitchFamily="34" charset="-122"/>
                <a:cs typeface="Heebo Light" pitchFamily="34" charset="-120"/>
              </a:rPr>
              <a:t>Protección integral de sus datos mediante encriptación robusta tanto en tránsito (TLS) como en reposo (AES-256), asegurando la confidencialidad y la integridad de la información.</a:t>
            </a:r>
            <a:endParaRPr lang="en-US" sz="1150" dirty="0"/>
          </a:p>
        </p:txBody>
      </p:sp>
      <p:pic>
        <p:nvPicPr>
          <p:cNvPr id="11" name="Image 3" descr="preencoded.png">    </p:cNvPr>
          <p:cNvPicPr>
            <a:picLocks noChangeAspect="1"/>
          </p:cNvPicPr>
          <p:nvPr/>
        </p:nvPicPr>
        <p:blipFill>
          <a:blip r:embed="rId4"/>
          <a:stretch>
            <a:fillRect/>
          </a:stretch>
        </p:blipFill>
        <p:spPr>
          <a:xfrm>
            <a:off x="6045518" y="2294334"/>
            <a:ext cx="378023" cy="378023"/>
          </a:xfrm>
          <a:prstGeom prst="rect">
            <a:avLst/>
          </a:prstGeom>
        </p:spPr>
      </p:pic>
      <p:sp>
        <p:nvSpPr>
          <p:cNvPr id="12" name="Text 6"/>
          <p:cNvSpPr/>
          <p:nvPr/>
        </p:nvSpPr>
        <p:spPr>
          <a:xfrm>
            <a:off x="6045518" y="2861310"/>
            <a:ext cx="2569131" cy="472678"/>
          </a:xfrm>
          <a:prstGeom prst="rect">
            <a:avLst/>
          </a:prstGeom>
          <a:noFill/>
          <a:ln/>
        </p:spPr>
        <p:txBody>
          <a:bodyPr wrap="square" lIns="0" tIns="0" rIns="0" bIns="0" rtlCol="0" anchor="t"/>
          <a:lstStyle/>
          <a:p>
            <a:pPr algn="l" indent="0" marL="0">
              <a:lnSpc>
                <a:spcPts val="1850"/>
              </a:lnSpc>
              <a:buNone/>
            </a:pPr>
            <a:r>
              <a:rPr lang="en-US" sz="1450" dirty="0">
                <a:solidFill>
                  <a:srgbClr val="DCD7E5"/>
                </a:solidFill>
                <a:latin typeface="Montserrat" pitchFamily="34" charset="0"/>
                <a:ea typeface="Montserrat" pitchFamily="34" charset="-122"/>
                <a:cs typeface="Montserrat" pitchFamily="34" charset="-120"/>
              </a:rPr>
              <a:t>Controles de Acceso Granulares</a:t>
            </a:r>
            <a:endParaRPr lang="en-US" sz="1450" dirty="0"/>
          </a:p>
        </p:txBody>
      </p:sp>
      <p:sp>
        <p:nvSpPr>
          <p:cNvPr id="13" name="Text 7"/>
          <p:cNvSpPr/>
          <p:nvPr/>
        </p:nvSpPr>
        <p:spPr>
          <a:xfrm>
            <a:off x="6045518" y="3424714"/>
            <a:ext cx="2569131" cy="1451610"/>
          </a:xfrm>
          <a:prstGeom prst="rect">
            <a:avLst/>
          </a:prstGeom>
          <a:noFill/>
          <a:ln/>
        </p:spPr>
        <p:txBody>
          <a:bodyPr wrap="square" lIns="0" tIns="0" rIns="0" bIns="0" rtlCol="0" anchor="t"/>
          <a:lstStyle/>
          <a:p>
            <a:pPr algn="l" indent="0" marL="0">
              <a:lnSpc>
                <a:spcPts val="1900"/>
              </a:lnSpc>
              <a:buNone/>
            </a:pPr>
            <a:r>
              <a:rPr lang="en-US" sz="1150" dirty="0">
                <a:solidFill>
                  <a:srgbClr val="DCD7E5"/>
                </a:solidFill>
                <a:latin typeface="Heebo Light" pitchFamily="34" charset="0"/>
                <a:ea typeface="Heebo Light" pitchFamily="34" charset="-122"/>
                <a:cs typeface="Heebo Light" pitchFamily="34" charset="-120"/>
              </a:rPr>
              <a:t>Implemente controles de acceso basados en roles, autenticación multifactor y políticas de contraseña estrictas para asegurar que solo el personal autorizado acceda a la información crítica.</a:t>
            </a:r>
            <a:endParaRPr lang="en-US" sz="1150" dirty="0"/>
          </a:p>
        </p:txBody>
      </p:sp>
      <p:pic>
        <p:nvPicPr>
          <p:cNvPr id="14" name="Image 4" descr="preencoded.png">    </p:cNvPr>
          <p:cNvPicPr>
            <a:picLocks noChangeAspect="1"/>
          </p:cNvPicPr>
          <p:nvPr/>
        </p:nvPicPr>
        <p:blipFill>
          <a:blip r:embed="rId5"/>
          <a:stretch>
            <a:fillRect/>
          </a:stretch>
        </p:blipFill>
        <p:spPr>
          <a:xfrm>
            <a:off x="529233" y="5178743"/>
            <a:ext cx="378023" cy="378023"/>
          </a:xfrm>
          <a:prstGeom prst="rect">
            <a:avLst/>
          </a:prstGeom>
        </p:spPr>
      </p:pic>
      <p:sp>
        <p:nvSpPr>
          <p:cNvPr id="15" name="Text 8"/>
          <p:cNvSpPr/>
          <p:nvPr/>
        </p:nvSpPr>
        <p:spPr>
          <a:xfrm>
            <a:off x="529233" y="5745718"/>
            <a:ext cx="2569131" cy="472678"/>
          </a:xfrm>
          <a:prstGeom prst="rect">
            <a:avLst/>
          </a:prstGeom>
          <a:noFill/>
          <a:ln/>
        </p:spPr>
        <p:txBody>
          <a:bodyPr wrap="square" lIns="0" tIns="0" rIns="0" bIns="0" rtlCol="0" anchor="t"/>
          <a:lstStyle/>
          <a:p>
            <a:pPr algn="l" indent="0" marL="0">
              <a:lnSpc>
                <a:spcPts val="1850"/>
              </a:lnSpc>
              <a:buNone/>
            </a:pPr>
            <a:r>
              <a:rPr lang="en-US" sz="1450" dirty="0">
                <a:solidFill>
                  <a:srgbClr val="DCD7E5"/>
                </a:solidFill>
                <a:latin typeface="Montserrat" pitchFamily="34" charset="0"/>
                <a:ea typeface="Montserrat" pitchFamily="34" charset="-122"/>
                <a:cs typeface="Montserrat" pitchFamily="34" charset="-120"/>
              </a:rPr>
              <a:t>Auditoría y Trazabilidad Completa</a:t>
            </a:r>
            <a:endParaRPr lang="en-US" sz="1450" dirty="0"/>
          </a:p>
        </p:txBody>
      </p:sp>
      <p:sp>
        <p:nvSpPr>
          <p:cNvPr id="16" name="Text 9"/>
          <p:cNvSpPr/>
          <p:nvPr/>
        </p:nvSpPr>
        <p:spPr>
          <a:xfrm>
            <a:off x="529233" y="6309122"/>
            <a:ext cx="2569131" cy="1451610"/>
          </a:xfrm>
          <a:prstGeom prst="rect">
            <a:avLst/>
          </a:prstGeom>
          <a:noFill/>
          <a:ln/>
        </p:spPr>
        <p:txBody>
          <a:bodyPr wrap="square" lIns="0" tIns="0" rIns="0" bIns="0" rtlCol="0" anchor="t"/>
          <a:lstStyle/>
          <a:p>
            <a:pPr algn="l" indent="0" marL="0">
              <a:lnSpc>
                <a:spcPts val="1900"/>
              </a:lnSpc>
              <a:buNone/>
            </a:pPr>
            <a:r>
              <a:rPr lang="en-US" sz="1150" dirty="0">
                <a:solidFill>
                  <a:srgbClr val="DCD7E5"/>
                </a:solidFill>
                <a:latin typeface="Heebo Light" pitchFamily="34" charset="0"/>
                <a:ea typeface="Heebo Light" pitchFamily="34" charset="-122"/>
                <a:cs typeface="Heebo Light" pitchFamily="34" charset="-120"/>
              </a:rPr>
              <a:t>Registros de auditoría detallados y trazabilidad completa de todas las acciones del usuario, facilitando la revisión, el cumplimiento y la detección de actividades sospechosas.</a:t>
            </a:r>
            <a:endParaRPr lang="en-US" sz="1150" dirty="0"/>
          </a:p>
        </p:txBody>
      </p:sp>
      <p:pic>
        <p:nvPicPr>
          <p:cNvPr id="17" name="Image 5" descr="preencoded.png">    </p:cNvPr>
          <p:cNvPicPr>
            <a:picLocks noChangeAspect="1"/>
          </p:cNvPicPr>
          <p:nvPr/>
        </p:nvPicPr>
        <p:blipFill>
          <a:blip r:embed="rId6"/>
          <a:stretch>
            <a:fillRect/>
          </a:stretch>
        </p:blipFill>
        <p:spPr>
          <a:xfrm>
            <a:off x="3287316" y="5178743"/>
            <a:ext cx="378023" cy="378023"/>
          </a:xfrm>
          <a:prstGeom prst="rect">
            <a:avLst/>
          </a:prstGeom>
        </p:spPr>
      </p:pic>
      <p:sp>
        <p:nvSpPr>
          <p:cNvPr id="18" name="Text 10"/>
          <p:cNvSpPr/>
          <p:nvPr/>
        </p:nvSpPr>
        <p:spPr>
          <a:xfrm>
            <a:off x="3287316" y="5745718"/>
            <a:ext cx="2569250" cy="472678"/>
          </a:xfrm>
          <a:prstGeom prst="rect">
            <a:avLst/>
          </a:prstGeom>
          <a:noFill/>
          <a:ln/>
        </p:spPr>
        <p:txBody>
          <a:bodyPr wrap="square" lIns="0" tIns="0" rIns="0" bIns="0" rtlCol="0" anchor="t"/>
          <a:lstStyle/>
          <a:p>
            <a:pPr algn="l" indent="0" marL="0">
              <a:lnSpc>
                <a:spcPts val="1850"/>
              </a:lnSpc>
              <a:buNone/>
            </a:pPr>
            <a:r>
              <a:rPr lang="en-US" sz="1450" dirty="0">
                <a:solidFill>
                  <a:srgbClr val="DCD7E5"/>
                </a:solidFill>
                <a:latin typeface="Montserrat" pitchFamily="34" charset="0"/>
                <a:ea typeface="Montserrat" pitchFamily="34" charset="-122"/>
                <a:cs typeface="Montserrat" pitchFamily="34" charset="-120"/>
              </a:rPr>
              <a:t>Cumplimiento Normativo Global</a:t>
            </a:r>
            <a:endParaRPr lang="en-US" sz="1450" dirty="0"/>
          </a:p>
        </p:txBody>
      </p:sp>
      <p:sp>
        <p:nvSpPr>
          <p:cNvPr id="19" name="Text 11"/>
          <p:cNvSpPr/>
          <p:nvPr/>
        </p:nvSpPr>
        <p:spPr>
          <a:xfrm>
            <a:off x="3287316" y="6309122"/>
            <a:ext cx="2569250" cy="1451610"/>
          </a:xfrm>
          <a:prstGeom prst="rect">
            <a:avLst/>
          </a:prstGeom>
          <a:noFill/>
          <a:ln/>
        </p:spPr>
        <p:txBody>
          <a:bodyPr wrap="square" lIns="0" tIns="0" rIns="0" bIns="0" rtlCol="0" anchor="t"/>
          <a:lstStyle/>
          <a:p>
            <a:pPr algn="l" indent="0" marL="0">
              <a:lnSpc>
                <a:spcPts val="1900"/>
              </a:lnSpc>
              <a:buNone/>
            </a:pPr>
            <a:r>
              <a:rPr lang="en-US" sz="1150" dirty="0">
                <a:solidFill>
                  <a:srgbClr val="DCD7E5"/>
                </a:solidFill>
                <a:latin typeface="Heebo Light" pitchFamily="34" charset="0"/>
                <a:ea typeface="Heebo Light" pitchFamily="34" charset="-122"/>
                <a:cs typeface="Heebo Light" pitchFamily="34" charset="-120"/>
              </a:rPr>
              <a:t>Adherencia a regulaciones internacionales clave como GDPR, HIPAA, PCI DSS y otras normativas sectoriales, ayudando a su negocio a mantener la conformidad legal y evitar sanciones.</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36959" y="443984"/>
            <a:ext cx="8270081" cy="780336"/>
          </a:xfrm>
          <a:prstGeom prst="rect">
            <a:avLst/>
          </a:prstGeom>
          <a:noFill/>
          <a:ln/>
        </p:spPr>
        <p:txBody>
          <a:bodyPr wrap="square" lIns="0" tIns="0" rIns="0" bIns="0" rtlCol="0" anchor="t"/>
          <a:lstStyle/>
          <a:p>
            <a:pPr algn="l" indent="0" marL="0">
              <a:lnSpc>
                <a:spcPts val="3050"/>
              </a:lnSpc>
              <a:buNone/>
            </a:pPr>
            <a:r>
              <a:rPr lang="en-US" sz="2450" dirty="0">
                <a:solidFill>
                  <a:srgbClr val="F2F0F4"/>
                </a:solidFill>
                <a:latin typeface="Montserrat" pitchFamily="34" charset="0"/>
                <a:ea typeface="Montserrat" pitchFamily="34" charset="-122"/>
                <a:cs typeface="Montserrat" pitchFamily="34" charset="-120"/>
              </a:rPr>
              <a:t>Implementación de NetSuite: Su Éxito, Nuestra Metodología</a:t>
            </a:r>
            <a:endParaRPr lang="en-US" sz="2450" dirty="0"/>
          </a:p>
        </p:txBody>
      </p:sp>
      <p:sp>
        <p:nvSpPr>
          <p:cNvPr id="4" name="Text 1"/>
          <p:cNvSpPr/>
          <p:nvPr/>
        </p:nvSpPr>
        <p:spPr>
          <a:xfrm>
            <a:off x="436959" y="1411605"/>
            <a:ext cx="8270081" cy="599361"/>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Una implementación exitosa de NetSuite es la base para maximizar su inversión y transformar sus operaciones. Nuestro enfoque está diseñado para garantizar una transición fluida, una configuración óptima y una adopción efectiva por parte de sus usuarios, adaptándonos a sus necesidades específicas con la metodología </a:t>
            </a:r>
            <a:pPr algn="l" indent="0" marL="0">
              <a:lnSpc>
                <a:spcPts val="1550"/>
              </a:lnSpc>
              <a:buNone/>
            </a:pPr>
            <a:r>
              <a:rPr lang="en-US" sz="950" b="1" dirty="0">
                <a:solidFill>
                  <a:srgbClr val="DCD7E5"/>
                </a:solidFill>
                <a:latin typeface="Heebo Light" pitchFamily="34" charset="0"/>
                <a:ea typeface="Heebo Light" pitchFamily="34" charset="-122"/>
                <a:cs typeface="Heebo Light" pitchFamily="34" charset="-120"/>
              </a:rPr>
              <a:t>SuiteSuccess</a:t>
            </a:r>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a:t>
            </a:r>
            <a:endParaRPr lang="en-US" sz="950" dirty="0"/>
          </a:p>
        </p:txBody>
      </p:sp>
      <p:sp>
        <p:nvSpPr>
          <p:cNvPr id="5" name="Shape 2"/>
          <p:cNvSpPr/>
          <p:nvPr/>
        </p:nvSpPr>
        <p:spPr>
          <a:xfrm>
            <a:off x="436959" y="2151340"/>
            <a:ext cx="124778" cy="919043"/>
          </a:xfrm>
          <a:prstGeom prst="roundRect">
            <a:avLst>
              <a:gd name="adj" fmla="val 42027"/>
            </a:avLst>
          </a:prstGeom>
          <a:solidFill>
            <a:srgbClr val="31136C"/>
          </a:solidFill>
          <a:ln w="7620">
            <a:solidFill>
              <a:srgbClr val="4A2C85"/>
            </a:solidFill>
            <a:prstDash val="solid"/>
          </a:ln>
        </p:spPr>
      </p:sp>
      <p:sp>
        <p:nvSpPr>
          <p:cNvPr id="6" name="Text 3"/>
          <p:cNvSpPr/>
          <p:nvPr/>
        </p:nvSpPr>
        <p:spPr>
          <a:xfrm>
            <a:off x="686514" y="2276118"/>
            <a:ext cx="1883688" cy="195024"/>
          </a:xfrm>
          <a:prstGeom prst="rect">
            <a:avLst/>
          </a:prstGeom>
          <a:noFill/>
          <a:ln/>
        </p:spPr>
        <p:txBody>
          <a:bodyPr wrap="none" lIns="0" tIns="0" rIns="0" bIns="0" rtlCol="0" anchor="t"/>
          <a:lstStyle/>
          <a:p>
            <a:pPr algn="l" indent="0" marL="0">
              <a:lnSpc>
                <a:spcPts val="1500"/>
              </a:lnSpc>
              <a:buNone/>
            </a:pPr>
            <a:r>
              <a:rPr lang="en-US" sz="1200" dirty="0">
                <a:solidFill>
                  <a:srgbClr val="DCD7E5"/>
                </a:solidFill>
                <a:latin typeface="Montserrat" pitchFamily="34" charset="0"/>
                <a:ea typeface="Montserrat" pitchFamily="34" charset="-122"/>
                <a:cs typeface="Montserrat" pitchFamily="34" charset="-120"/>
              </a:rPr>
              <a:t>1. Planificación y Análisis</a:t>
            </a:r>
            <a:endParaRPr lang="en-US" sz="1200" dirty="0"/>
          </a:p>
        </p:txBody>
      </p:sp>
      <p:sp>
        <p:nvSpPr>
          <p:cNvPr id="7" name="Text 4"/>
          <p:cNvSpPr/>
          <p:nvPr/>
        </p:nvSpPr>
        <p:spPr>
          <a:xfrm>
            <a:off x="686514" y="2546033"/>
            <a:ext cx="8020526" cy="399574"/>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Definimos el alcance, los objetivos, el equipo del proyecto y los procesos de negocio clave para asegurar que NetSuite se alinee perfectamente con su visión.</a:t>
            </a:r>
            <a:endParaRPr lang="en-US" sz="950" dirty="0"/>
          </a:p>
        </p:txBody>
      </p:sp>
      <p:sp>
        <p:nvSpPr>
          <p:cNvPr id="8" name="Shape 5"/>
          <p:cNvSpPr/>
          <p:nvPr/>
        </p:nvSpPr>
        <p:spPr>
          <a:xfrm>
            <a:off x="624245" y="3195161"/>
            <a:ext cx="124778" cy="919043"/>
          </a:xfrm>
          <a:prstGeom prst="roundRect">
            <a:avLst>
              <a:gd name="adj" fmla="val 42027"/>
            </a:avLst>
          </a:prstGeom>
          <a:solidFill>
            <a:srgbClr val="31136C"/>
          </a:solidFill>
          <a:ln w="7620">
            <a:solidFill>
              <a:srgbClr val="4A2C85"/>
            </a:solidFill>
            <a:prstDash val="solid"/>
          </a:ln>
        </p:spPr>
      </p:sp>
      <p:sp>
        <p:nvSpPr>
          <p:cNvPr id="9" name="Text 6"/>
          <p:cNvSpPr/>
          <p:nvPr/>
        </p:nvSpPr>
        <p:spPr>
          <a:xfrm>
            <a:off x="873800" y="3319939"/>
            <a:ext cx="2219563" cy="195024"/>
          </a:xfrm>
          <a:prstGeom prst="rect">
            <a:avLst/>
          </a:prstGeom>
          <a:noFill/>
          <a:ln/>
        </p:spPr>
        <p:txBody>
          <a:bodyPr wrap="none" lIns="0" tIns="0" rIns="0" bIns="0" rtlCol="0" anchor="t"/>
          <a:lstStyle/>
          <a:p>
            <a:pPr algn="l" indent="0" marL="0">
              <a:lnSpc>
                <a:spcPts val="1500"/>
              </a:lnSpc>
              <a:buNone/>
            </a:pPr>
            <a:r>
              <a:rPr lang="en-US" sz="1200" dirty="0">
                <a:solidFill>
                  <a:srgbClr val="DCD7E5"/>
                </a:solidFill>
                <a:latin typeface="Montserrat" pitchFamily="34" charset="0"/>
                <a:ea typeface="Montserrat" pitchFamily="34" charset="-122"/>
                <a:cs typeface="Montserrat" pitchFamily="34" charset="-120"/>
              </a:rPr>
              <a:t>2. Configuración y Desarrollo</a:t>
            </a:r>
            <a:endParaRPr lang="en-US" sz="1200" dirty="0"/>
          </a:p>
        </p:txBody>
      </p:sp>
      <p:sp>
        <p:nvSpPr>
          <p:cNvPr id="10" name="Text 7"/>
          <p:cNvSpPr/>
          <p:nvPr/>
        </p:nvSpPr>
        <p:spPr>
          <a:xfrm>
            <a:off x="873800" y="3589853"/>
            <a:ext cx="7833241" cy="399574"/>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Adaptamos el sistema con campos personalizados, formularios, flujos de trabajo (SuiteFlow) e integraciones (SuiteScript) para reflejar su modelo operativo único.</a:t>
            </a:r>
            <a:endParaRPr lang="en-US" sz="950" dirty="0"/>
          </a:p>
        </p:txBody>
      </p:sp>
      <p:sp>
        <p:nvSpPr>
          <p:cNvPr id="11" name="Shape 8"/>
          <p:cNvSpPr/>
          <p:nvPr/>
        </p:nvSpPr>
        <p:spPr>
          <a:xfrm>
            <a:off x="811530" y="4238982"/>
            <a:ext cx="124778" cy="919043"/>
          </a:xfrm>
          <a:prstGeom prst="roundRect">
            <a:avLst>
              <a:gd name="adj" fmla="val 42027"/>
            </a:avLst>
          </a:prstGeom>
          <a:solidFill>
            <a:srgbClr val="31136C"/>
          </a:solidFill>
          <a:ln w="7620">
            <a:solidFill>
              <a:srgbClr val="4A2C85"/>
            </a:solidFill>
            <a:prstDash val="solid"/>
          </a:ln>
        </p:spPr>
      </p:sp>
      <p:sp>
        <p:nvSpPr>
          <p:cNvPr id="12" name="Text 9"/>
          <p:cNvSpPr/>
          <p:nvPr/>
        </p:nvSpPr>
        <p:spPr>
          <a:xfrm>
            <a:off x="1061085" y="4363760"/>
            <a:ext cx="1676400" cy="195024"/>
          </a:xfrm>
          <a:prstGeom prst="rect">
            <a:avLst/>
          </a:prstGeom>
          <a:noFill/>
          <a:ln/>
        </p:spPr>
        <p:txBody>
          <a:bodyPr wrap="none" lIns="0" tIns="0" rIns="0" bIns="0" rtlCol="0" anchor="t"/>
          <a:lstStyle/>
          <a:p>
            <a:pPr algn="l" indent="0" marL="0">
              <a:lnSpc>
                <a:spcPts val="1500"/>
              </a:lnSpc>
              <a:buNone/>
            </a:pPr>
            <a:r>
              <a:rPr lang="en-US" sz="1200" dirty="0">
                <a:solidFill>
                  <a:srgbClr val="DCD7E5"/>
                </a:solidFill>
                <a:latin typeface="Montserrat" pitchFamily="34" charset="0"/>
                <a:ea typeface="Montserrat" pitchFamily="34" charset="-122"/>
                <a:cs typeface="Montserrat" pitchFamily="34" charset="-120"/>
              </a:rPr>
              <a:t>3. Migración de Datos</a:t>
            </a:r>
            <a:endParaRPr lang="en-US" sz="1200" dirty="0"/>
          </a:p>
        </p:txBody>
      </p:sp>
      <p:sp>
        <p:nvSpPr>
          <p:cNvPr id="13" name="Text 10"/>
          <p:cNvSpPr/>
          <p:nvPr/>
        </p:nvSpPr>
        <p:spPr>
          <a:xfrm>
            <a:off x="1061085" y="4633674"/>
            <a:ext cx="7645956" cy="399574"/>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Extraemos, transformamos y cargamos sus datos históricos (clientes, inventario, finanzas) en NetSuite, priorizando la integridad y precisión de la información.</a:t>
            </a:r>
            <a:endParaRPr lang="en-US" sz="950" dirty="0"/>
          </a:p>
        </p:txBody>
      </p:sp>
      <p:sp>
        <p:nvSpPr>
          <p:cNvPr id="14" name="Shape 11"/>
          <p:cNvSpPr/>
          <p:nvPr/>
        </p:nvSpPr>
        <p:spPr>
          <a:xfrm>
            <a:off x="998815" y="5282803"/>
            <a:ext cx="124778" cy="919043"/>
          </a:xfrm>
          <a:prstGeom prst="roundRect">
            <a:avLst>
              <a:gd name="adj" fmla="val 42027"/>
            </a:avLst>
          </a:prstGeom>
          <a:solidFill>
            <a:srgbClr val="31136C"/>
          </a:solidFill>
          <a:ln w="7620">
            <a:solidFill>
              <a:srgbClr val="4A2C85"/>
            </a:solidFill>
            <a:prstDash val="solid"/>
          </a:ln>
        </p:spPr>
      </p:sp>
      <p:sp>
        <p:nvSpPr>
          <p:cNvPr id="15" name="Text 12"/>
          <p:cNvSpPr/>
          <p:nvPr/>
        </p:nvSpPr>
        <p:spPr>
          <a:xfrm>
            <a:off x="1248370" y="5407581"/>
            <a:ext cx="1999655" cy="195024"/>
          </a:xfrm>
          <a:prstGeom prst="rect">
            <a:avLst/>
          </a:prstGeom>
          <a:noFill/>
          <a:ln/>
        </p:spPr>
        <p:txBody>
          <a:bodyPr wrap="none" lIns="0" tIns="0" rIns="0" bIns="0" rtlCol="0" anchor="t"/>
          <a:lstStyle/>
          <a:p>
            <a:pPr algn="l" indent="0" marL="0">
              <a:lnSpc>
                <a:spcPts val="1500"/>
              </a:lnSpc>
              <a:buNone/>
            </a:pPr>
            <a:r>
              <a:rPr lang="en-US" sz="1200" dirty="0">
                <a:solidFill>
                  <a:srgbClr val="DCD7E5"/>
                </a:solidFill>
                <a:latin typeface="Montserrat" pitchFamily="34" charset="0"/>
                <a:ea typeface="Montserrat" pitchFamily="34" charset="-122"/>
                <a:cs typeface="Montserrat" pitchFamily="34" charset="-120"/>
              </a:rPr>
              <a:t>4. Pruebas y Capacitación</a:t>
            </a:r>
            <a:endParaRPr lang="en-US" sz="1200" dirty="0"/>
          </a:p>
        </p:txBody>
      </p:sp>
      <p:sp>
        <p:nvSpPr>
          <p:cNvPr id="16" name="Text 13"/>
          <p:cNvSpPr/>
          <p:nvPr/>
        </p:nvSpPr>
        <p:spPr>
          <a:xfrm>
            <a:off x="1248370" y="5677495"/>
            <a:ext cx="7458670" cy="399574"/>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Realizamos pruebas exhaustivas (UAT) para validar la funcionalidad y capacitamos a sus usuarios finales para asegurar una adopción rápida y eficiente del nuevo sistema.</a:t>
            </a:r>
            <a:endParaRPr lang="en-US" sz="950" dirty="0"/>
          </a:p>
        </p:txBody>
      </p:sp>
      <p:sp>
        <p:nvSpPr>
          <p:cNvPr id="17" name="Shape 14"/>
          <p:cNvSpPr/>
          <p:nvPr/>
        </p:nvSpPr>
        <p:spPr>
          <a:xfrm>
            <a:off x="811530" y="6326624"/>
            <a:ext cx="124778" cy="919043"/>
          </a:xfrm>
          <a:prstGeom prst="roundRect">
            <a:avLst>
              <a:gd name="adj" fmla="val 42027"/>
            </a:avLst>
          </a:prstGeom>
          <a:solidFill>
            <a:srgbClr val="31136C"/>
          </a:solidFill>
          <a:ln w="7620">
            <a:solidFill>
              <a:srgbClr val="4A2C85"/>
            </a:solidFill>
            <a:prstDash val="solid"/>
          </a:ln>
        </p:spPr>
      </p:sp>
      <p:sp>
        <p:nvSpPr>
          <p:cNvPr id="18" name="Text 15"/>
          <p:cNvSpPr/>
          <p:nvPr/>
        </p:nvSpPr>
        <p:spPr>
          <a:xfrm>
            <a:off x="1061085" y="6451402"/>
            <a:ext cx="1560671" cy="195024"/>
          </a:xfrm>
          <a:prstGeom prst="rect">
            <a:avLst/>
          </a:prstGeom>
          <a:noFill/>
          <a:ln/>
        </p:spPr>
        <p:txBody>
          <a:bodyPr wrap="none" lIns="0" tIns="0" rIns="0" bIns="0" rtlCol="0" anchor="t"/>
          <a:lstStyle/>
          <a:p>
            <a:pPr algn="l" indent="0" marL="0">
              <a:lnSpc>
                <a:spcPts val="1500"/>
              </a:lnSpc>
              <a:buNone/>
            </a:pPr>
            <a:r>
              <a:rPr lang="en-US" sz="1200" dirty="0">
                <a:solidFill>
                  <a:srgbClr val="DCD7E5"/>
                </a:solidFill>
                <a:latin typeface="Montserrat" pitchFamily="34" charset="0"/>
                <a:ea typeface="Montserrat" pitchFamily="34" charset="-122"/>
                <a:cs typeface="Montserrat" pitchFamily="34" charset="-120"/>
              </a:rPr>
              <a:t>5. Go-Live y Soporte</a:t>
            </a:r>
            <a:endParaRPr lang="en-US" sz="1200" dirty="0"/>
          </a:p>
        </p:txBody>
      </p:sp>
      <p:sp>
        <p:nvSpPr>
          <p:cNvPr id="19" name="Text 16"/>
          <p:cNvSpPr/>
          <p:nvPr/>
        </p:nvSpPr>
        <p:spPr>
          <a:xfrm>
            <a:off x="1061085" y="6721316"/>
            <a:ext cx="7645956" cy="399574"/>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Lanzamos el sistema en producción y ofrecemos soporte continuo para resolver incidencias y asegurar una operación sin interrupciones desde el primer día.</a:t>
            </a:r>
            <a:endParaRPr lang="en-US" sz="950" dirty="0"/>
          </a:p>
        </p:txBody>
      </p:sp>
      <p:sp>
        <p:nvSpPr>
          <p:cNvPr id="20" name="Text 17"/>
          <p:cNvSpPr/>
          <p:nvPr/>
        </p:nvSpPr>
        <p:spPr>
          <a:xfrm>
            <a:off x="436959" y="7386042"/>
            <a:ext cx="8270081" cy="399574"/>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La duración típica de una implementación varía entre </a:t>
            </a:r>
            <a:pPr algn="l" indent="0" marL="0">
              <a:lnSpc>
                <a:spcPts val="1550"/>
              </a:lnSpc>
              <a:buNone/>
            </a:pPr>
            <a:r>
              <a:rPr lang="en-US" sz="950" b="1" dirty="0">
                <a:solidFill>
                  <a:srgbClr val="DCD7E5"/>
                </a:solidFill>
                <a:latin typeface="Heebo Light" pitchFamily="34" charset="0"/>
                <a:ea typeface="Heebo Light" pitchFamily="34" charset="-122"/>
                <a:cs typeface="Heebo Light" pitchFamily="34" charset="-120"/>
              </a:rPr>
              <a:t>3 a 6 meses</a:t>
            </a:r>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 dependiendo de la complejidad y el alcance. Priorizamos la comunicación constante, el patrocinio ejecutivo y la calidad de los datos para garantizar un resultado exitoso.</a:t>
            </a:r>
            <a:endParaRPr lang="en-US" sz="9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27407" y="531852"/>
            <a:ext cx="7606903" cy="393740"/>
          </a:xfrm>
          <a:prstGeom prst="rect">
            <a:avLst/>
          </a:prstGeom>
          <a:noFill/>
          <a:ln/>
        </p:spPr>
        <p:txBody>
          <a:bodyPr wrap="none" lIns="0" tIns="0" rIns="0" bIns="0" rtlCol="0" anchor="t"/>
          <a:lstStyle/>
          <a:p>
            <a:pPr algn="l" indent="0" marL="0">
              <a:lnSpc>
                <a:spcPts val="3100"/>
              </a:lnSpc>
              <a:buNone/>
            </a:pPr>
            <a:r>
              <a:rPr lang="en-US" sz="2450" dirty="0">
                <a:solidFill>
                  <a:srgbClr val="F2F0F4"/>
                </a:solidFill>
                <a:latin typeface="Montserrat" pitchFamily="34" charset="0"/>
                <a:ea typeface="Montserrat" pitchFamily="34" charset="-122"/>
                <a:cs typeface="Montserrat" pitchFamily="34" charset="-120"/>
              </a:rPr>
              <a:t>Modelo de Precios y Licenciamiento de NetSuite</a:t>
            </a:r>
            <a:endParaRPr lang="en-US" sz="2450" dirty="0"/>
          </a:p>
        </p:txBody>
      </p:sp>
      <p:sp>
        <p:nvSpPr>
          <p:cNvPr id="4" name="Text 1"/>
          <p:cNvSpPr/>
          <p:nvPr/>
        </p:nvSpPr>
        <p:spPr>
          <a:xfrm>
            <a:off x="5927407" y="1114544"/>
            <a:ext cx="8261985" cy="402908"/>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NetSuite ofrece un modelo de suscripción flexible y escalable, diseñado para adaptarse a las necesidades y el crecimiento de empresas de todos los tamaños. Comprenda cómo se estructura la inversión para maximizar el valor de su solución.</a:t>
            </a:r>
            <a:endParaRPr lang="en-US" sz="950" dirty="0"/>
          </a:p>
        </p:txBody>
      </p:sp>
      <p:sp>
        <p:nvSpPr>
          <p:cNvPr id="5" name="Shape 2"/>
          <p:cNvSpPr/>
          <p:nvPr/>
        </p:nvSpPr>
        <p:spPr>
          <a:xfrm>
            <a:off x="5927407" y="1659136"/>
            <a:ext cx="8261985" cy="957739"/>
          </a:xfrm>
          <a:prstGeom prst="roundRect">
            <a:avLst>
              <a:gd name="adj" fmla="val 5526"/>
            </a:avLst>
          </a:prstGeom>
          <a:solidFill>
            <a:srgbClr val="0D0A2C">
              <a:alpha val="95000"/>
            </a:srgbClr>
          </a:solidFill>
          <a:ln w="15240">
            <a:solidFill>
              <a:srgbClr val="4A2C85"/>
            </a:solidFill>
            <a:prstDash val="solid"/>
          </a:ln>
        </p:spPr>
      </p:sp>
      <p:sp>
        <p:nvSpPr>
          <p:cNvPr id="6" name="Shape 3"/>
          <p:cNvSpPr/>
          <p:nvPr/>
        </p:nvSpPr>
        <p:spPr>
          <a:xfrm>
            <a:off x="5942648" y="1674376"/>
            <a:ext cx="503992" cy="927259"/>
          </a:xfrm>
          <a:prstGeom prst="roundRect">
            <a:avLst>
              <a:gd name="adj" fmla="val 6873"/>
            </a:avLst>
          </a:prstGeom>
          <a:solidFill>
            <a:srgbClr val="31136C"/>
          </a:solidFill>
          <a:ln/>
        </p:spPr>
      </p:sp>
      <p:pic>
        <p:nvPicPr>
          <p:cNvPr id="7" name="Image 1" descr="preencoded.png">    </p:cNvPr>
          <p:cNvPicPr>
            <a:picLocks noChangeAspect="1"/>
          </p:cNvPicPr>
          <p:nvPr/>
        </p:nvPicPr>
        <p:blipFill>
          <a:blip r:embed="rId2"/>
          <a:stretch>
            <a:fillRect/>
          </a:stretch>
        </p:blipFill>
        <p:spPr>
          <a:xfrm>
            <a:off x="6096357" y="2019895"/>
            <a:ext cx="188952" cy="236220"/>
          </a:xfrm>
          <a:prstGeom prst="rect">
            <a:avLst/>
          </a:prstGeom>
        </p:spPr>
      </p:pic>
      <p:sp>
        <p:nvSpPr>
          <p:cNvPr id="8" name="Text 4"/>
          <p:cNvSpPr/>
          <p:nvPr/>
        </p:nvSpPr>
        <p:spPr>
          <a:xfrm>
            <a:off x="6572607" y="1800344"/>
            <a:ext cx="1575078" cy="196810"/>
          </a:xfrm>
          <a:prstGeom prst="rect">
            <a:avLst/>
          </a:prstGeom>
          <a:noFill/>
          <a:ln/>
        </p:spPr>
        <p:txBody>
          <a:bodyPr wrap="none" lIns="0" tIns="0" rIns="0" bIns="0" rtlCol="0" anchor="t"/>
          <a:lstStyle/>
          <a:p>
            <a:pPr algn="l" indent="0" marL="0">
              <a:lnSpc>
                <a:spcPts val="1550"/>
              </a:lnSpc>
              <a:buNone/>
            </a:pPr>
            <a:r>
              <a:rPr lang="en-US" sz="1200" dirty="0">
                <a:solidFill>
                  <a:srgbClr val="DCD7E5"/>
                </a:solidFill>
                <a:latin typeface="Montserrat" pitchFamily="34" charset="0"/>
                <a:ea typeface="Montserrat" pitchFamily="34" charset="-122"/>
                <a:cs typeface="Montserrat" pitchFamily="34" charset="-120"/>
              </a:rPr>
              <a:t>1. Starter Edition</a:t>
            </a:r>
            <a:endParaRPr lang="en-US" sz="1200" dirty="0"/>
          </a:p>
        </p:txBody>
      </p:sp>
      <p:sp>
        <p:nvSpPr>
          <p:cNvPr id="9" name="Text 5"/>
          <p:cNvSpPr/>
          <p:nvPr/>
        </p:nvSpPr>
        <p:spPr>
          <a:xfrm>
            <a:off x="6572607" y="2072759"/>
            <a:ext cx="7601545" cy="402908"/>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Ideal para </a:t>
            </a:r>
            <a:pPr algn="l" indent="0" marL="0">
              <a:lnSpc>
                <a:spcPts val="1550"/>
              </a:lnSpc>
              <a:buNone/>
            </a:pPr>
            <a:r>
              <a:rPr lang="en-US" sz="950" b="1" dirty="0">
                <a:solidFill>
                  <a:srgbClr val="DCD7E5"/>
                </a:solidFill>
                <a:latin typeface="Heebo Light" pitchFamily="34" charset="0"/>
                <a:ea typeface="Heebo Light" pitchFamily="34" charset="-122"/>
                <a:cs typeface="Heebo Light" pitchFamily="34" charset="-120"/>
              </a:rPr>
              <a:t>pequeñas y medianas empresas</a:t>
            </a:r>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 que necesitan un ERP fundamental. Incluye contabilidad básica, gestión de pedidos e inventario, y funcionalidades de informes.</a:t>
            </a:r>
            <a:endParaRPr lang="en-US" sz="950" dirty="0"/>
          </a:p>
        </p:txBody>
      </p:sp>
      <p:sp>
        <p:nvSpPr>
          <p:cNvPr id="10" name="Shape 6"/>
          <p:cNvSpPr/>
          <p:nvPr/>
        </p:nvSpPr>
        <p:spPr>
          <a:xfrm>
            <a:off x="5927407" y="2742843"/>
            <a:ext cx="8261985" cy="957739"/>
          </a:xfrm>
          <a:prstGeom prst="roundRect">
            <a:avLst>
              <a:gd name="adj" fmla="val 5526"/>
            </a:avLst>
          </a:prstGeom>
          <a:solidFill>
            <a:srgbClr val="0D0A2C">
              <a:alpha val="95000"/>
            </a:srgbClr>
          </a:solidFill>
          <a:ln w="15240">
            <a:solidFill>
              <a:srgbClr val="4A2C85"/>
            </a:solidFill>
            <a:prstDash val="solid"/>
          </a:ln>
        </p:spPr>
      </p:sp>
      <p:sp>
        <p:nvSpPr>
          <p:cNvPr id="11" name="Shape 7"/>
          <p:cNvSpPr/>
          <p:nvPr/>
        </p:nvSpPr>
        <p:spPr>
          <a:xfrm>
            <a:off x="5942648" y="2758083"/>
            <a:ext cx="503992" cy="927259"/>
          </a:xfrm>
          <a:prstGeom prst="roundRect">
            <a:avLst>
              <a:gd name="adj" fmla="val 6873"/>
            </a:avLst>
          </a:prstGeom>
          <a:solidFill>
            <a:srgbClr val="31136C"/>
          </a:solidFill>
          <a:ln/>
        </p:spPr>
      </p:sp>
      <p:pic>
        <p:nvPicPr>
          <p:cNvPr id="12" name="Image 2" descr="preencoded.png">    </p:cNvPr>
          <p:cNvPicPr>
            <a:picLocks noChangeAspect="1"/>
          </p:cNvPicPr>
          <p:nvPr/>
        </p:nvPicPr>
        <p:blipFill>
          <a:blip r:embed="rId3"/>
          <a:stretch>
            <a:fillRect/>
          </a:stretch>
        </p:blipFill>
        <p:spPr>
          <a:xfrm>
            <a:off x="6096357" y="3103602"/>
            <a:ext cx="188952" cy="236220"/>
          </a:xfrm>
          <a:prstGeom prst="rect">
            <a:avLst/>
          </a:prstGeom>
        </p:spPr>
      </p:pic>
      <p:sp>
        <p:nvSpPr>
          <p:cNvPr id="13" name="Text 8"/>
          <p:cNvSpPr/>
          <p:nvPr/>
        </p:nvSpPr>
        <p:spPr>
          <a:xfrm>
            <a:off x="6572607" y="2884051"/>
            <a:ext cx="1684258" cy="196810"/>
          </a:xfrm>
          <a:prstGeom prst="rect">
            <a:avLst/>
          </a:prstGeom>
          <a:noFill/>
          <a:ln/>
        </p:spPr>
        <p:txBody>
          <a:bodyPr wrap="none" lIns="0" tIns="0" rIns="0" bIns="0" rtlCol="0" anchor="t"/>
          <a:lstStyle/>
          <a:p>
            <a:pPr algn="l" indent="0" marL="0">
              <a:lnSpc>
                <a:spcPts val="1550"/>
              </a:lnSpc>
              <a:buNone/>
            </a:pPr>
            <a:r>
              <a:rPr lang="en-US" sz="1200" dirty="0">
                <a:solidFill>
                  <a:srgbClr val="DCD7E5"/>
                </a:solidFill>
                <a:latin typeface="Montserrat" pitchFamily="34" charset="0"/>
                <a:ea typeface="Montserrat" pitchFamily="34" charset="-122"/>
                <a:cs typeface="Montserrat" pitchFamily="34" charset="-120"/>
              </a:rPr>
              <a:t>2. Mid-Market Edition</a:t>
            </a:r>
            <a:endParaRPr lang="en-US" sz="1200" dirty="0"/>
          </a:p>
        </p:txBody>
      </p:sp>
      <p:sp>
        <p:nvSpPr>
          <p:cNvPr id="14" name="Text 9"/>
          <p:cNvSpPr/>
          <p:nvPr/>
        </p:nvSpPr>
        <p:spPr>
          <a:xfrm>
            <a:off x="6572607" y="3156466"/>
            <a:ext cx="7601545" cy="402908"/>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Diseñada para empresas en </a:t>
            </a:r>
            <a:pPr algn="l" indent="0" marL="0">
              <a:lnSpc>
                <a:spcPts val="1550"/>
              </a:lnSpc>
              <a:buNone/>
            </a:pPr>
            <a:r>
              <a:rPr lang="en-US" sz="950" b="1" dirty="0">
                <a:solidFill>
                  <a:srgbClr val="DCD7E5"/>
                </a:solidFill>
                <a:latin typeface="Heebo Light" pitchFamily="34" charset="0"/>
                <a:ea typeface="Heebo Light" pitchFamily="34" charset="-122"/>
                <a:cs typeface="Heebo Light" pitchFamily="34" charset="-120"/>
              </a:rPr>
              <a:t>rápido crecimiento</a:t>
            </a:r>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 Ofrece funcionalidades más robustas, como CRM, gestión de la cadena de suministro (SCM) y opciones avanzadas de personalización.</a:t>
            </a:r>
            <a:endParaRPr lang="en-US" sz="950" dirty="0"/>
          </a:p>
        </p:txBody>
      </p:sp>
      <p:sp>
        <p:nvSpPr>
          <p:cNvPr id="15" name="Shape 10"/>
          <p:cNvSpPr/>
          <p:nvPr/>
        </p:nvSpPr>
        <p:spPr>
          <a:xfrm>
            <a:off x="5927407" y="3826550"/>
            <a:ext cx="8261985" cy="957739"/>
          </a:xfrm>
          <a:prstGeom prst="roundRect">
            <a:avLst>
              <a:gd name="adj" fmla="val 5526"/>
            </a:avLst>
          </a:prstGeom>
          <a:solidFill>
            <a:srgbClr val="0D0A2C">
              <a:alpha val="95000"/>
            </a:srgbClr>
          </a:solidFill>
          <a:ln w="15240">
            <a:solidFill>
              <a:srgbClr val="4A2C85"/>
            </a:solidFill>
            <a:prstDash val="solid"/>
          </a:ln>
        </p:spPr>
      </p:sp>
      <p:sp>
        <p:nvSpPr>
          <p:cNvPr id="16" name="Shape 11"/>
          <p:cNvSpPr/>
          <p:nvPr/>
        </p:nvSpPr>
        <p:spPr>
          <a:xfrm>
            <a:off x="5942648" y="3841790"/>
            <a:ext cx="503992" cy="927259"/>
          </a:xfrm>
          <a:prstGeom prst="roundRect">
            <a:avLst>
              <a:gd name="adj" fmla="val 6873"/>
            </a:avLst>
          </a:prstGeom>
          <a:solidFill>
            <a:srgbClr val="31136C"/>
          </a:solidFill>
          <a:ln/>
        </p:spPr>
      </p:sp>
      <p:pic>
        <p:nvPicPr>
          <p:cNvPr id="17" name="Image 3" descr="preencoded.png">    </p:cNvPr>
          <p:cNvPicPr>
            <a:picLocks noChangeAspect="1"/>
          </p:cNvPicPr>
          <p:nvPr/>
        </p:nvPicPr>
        <p:blipFill>
          <a:blip r:embed="rId4"/>
          <a:stretch>
            <a:fillRect/>
          </a:stretch>
        </p:blipFill>
        <p:spPr>
          <a:xfrm>
            <a:off x="6096357" y="4187309"/>
            <a:ext cx="188952" cy="236220"/>
          </a:xfrm>
          <a:prstGeom prst="rect">
            <a:avLst/>
          </a:prstGeom>
        </p:spPr>
      </p:pic>
      <p:sp>
        <p:nvSpPr>
          <p:cNvPr id="18" name="Text 12"/>
          <p:cNvSpPr/>
          <p:nvPr/>
        </p:nvSpPr>
        <p:spPr>
          <a:xfrm>
            <a:off x="6572607" y="3967758"/>
            <a:ext cx="1580078" cy="196810"/>
          </a:xfrm>
          <a:prstGeom prst="rect">
            <a:avLst/>
          </a:prstGeom>
          <a:noFill/>
          <a:ln/>
        </p:spPr>
        <p:txBody>
          <a:bodyPr wrap="none" lIns="0" tIns="0" rIns="0" bIns="0" rtlCol="0" anchor="t"/>
          <a:lstStyle/>
          <a:p>
            <a:pPr algn="l" indent="0" marL="0">
              <a:lnSpc>
                <a:spcPts val="1550"/>
              </a:lnSpc>
              <a:buNone/>
            </a:pPr>
            <a:r>
              <a:rPr lang="en-US" sz="1200" dirty="0">
                <a:solidFill>
                  <a:srgbClr val="DCD7E5"/>
                </a:solidFill>
                <a:latin typeface="Montserrat" pitchFamily="34" charset="0"/>
                <a:ea typeface="Montserrat" pitchFamily="34" charset="-122"/>
                <a:cs typeface="Montserrat" pitchFamily="34" charset="-120"/>
              </a:rPr>
              <a:t>3. Enterprise Edition</a:t>
            </a:r>
            <a:endParaRPr lang="en-US" sz="1200" dirty="0"/>
          </a:p>
        </p:txBody>
      </p:sp>
      <p:sp>
        <p:nvSpPr>
          <p:cNvPr id="19" name="Text 13"/>
          <p:cNvSpPr/>
          <p:nvPr/>
        </p:nvSpPr>
        <p:spPr>
          <a:xfrm>
            <a:off x="6572607" y="4240173"/>
            <a:ext cx="7601545" cy="402908"/>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La solución más completa para </a:t>
            </a:r>
            <a:pPr algn="l" indent="0" marL="0">
              <a:lnSpc>
                <a:spcPts val="1550"/>
              </a:lnSpc>
              <a:buNone/>
            </a:pPr>
            <a:r>
              <a:rPr lang="en-US" sz="950" b="1" dirty="0">
                <a:solidFill>
                  <a:srgbClr val="DCD7E5"/>
                </a:solidFill>
                <a:latin typeface="Heebo Light" pitchFamily="34" charset="0"/>
                <a:ea typeface="Heebo Light" pitchFamily="34" charset="-122"/>
                <a:cs typeface="Heebo Light" pitchFamily="34" charset="-120"/>
              </a:rPr>
              <a:t>grandes corporaciones y multinacionales</a:t>
            </a:r>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 Proporciona capacidades de planificación de recursos empresariales, gestión global y soporte multimoneda/multi-idioma.</a:t>
            </a:r>
            <a:endParaRPr lang="en-US" sz="950" dirty="0"/>
          </a:p>
        </p:txBody>
      </p:sp>
      <p:sp>
        <p:nvSpPr>
          <p:cNvPr id="20" name="Shape 14"/>
          <p:cNvSpPr/>
          <p:nvPr/>
        </p:nvSpPr>
        <p:spPr>
          <a:xfrm>
            <a:off x="5927407" y="4910257"/>
            <a:ext cx="8261985" cy="957739"/>
          </a:xfrm>
          <a:prstGeom prst="roundRect">
            <a:avLst>
              <a:gd name="adj" fmla="val 5526"/>
            </a:avLst>
          </a:prstGeom>
          <a:solidFill>
            <a:srgbClr val="0D0A2C">
              <a:alpha val="95000"/>
            </a:srgbClr>
          </a:solidFill>
          <a:ln w="15240">
            <a:solidFill>
              <a:srgbClr val="4A2C85"/>
            </a:solidFill>
            <a:prstDash val="solid"/>
          </a:ln>
        </p:spPr>
      </p:sp>
      <p:sp>
        <p:nvSpPr>
          <p:cNvPr id="21" name="Shape 15"/>
          <p:cNvSpPr/>
          <p:nvPr/>
        </p:nvSpPr>
        <p:spPr>
          <a:xfrm>
            <a:off x="5942648" y="4925497"/>
            <a:ext cx="503992" cy="927259"/>
          </a:xfrm>
          <a:prstGeom prst="roundRect">
            <a:avLst>
              <a:gd name="adj" fmla="val 6873"/>
            </a:avLst>
          </a:prstGeom>
          <a:solidFill>
            <a:srgbClr val="31136C"/>
          </a:solidFill>
          <a:ln/>
        </p:spPr>
      </p:sp>
      <p:pic>
        <p:nvPicPr>
          <p:cNvPr id="22" name="Image 4" descr="preencoded.png">    </p:cNvPr>
          <p:cNvPicPr>
            <a:picLocks noChangeAspect="1"/>
          </p:cNvPicPr>
          <p:nvPr/>
        </p:nvPicPr>
        <p:blipFill>
          <a:blip r:embed="rId5"/>
          <a:stretch>
            <a:fillRect/>
          </a:stretch>
        </p:blipFill>
        <p:spPr>
          <a:xfrm>
            <a:off x="6096357" y="5271016"/>
            <a:ext cx="188952" cy="236220"/>
          </a:xfrm>
          <a:prstGeom prst="rect">
            <a:avLst/>
          </a:prstGeom>
        </p:spPr>
      </p:pic>
      <p:sp>
        <p:nvSpPr>
          <p:cNvPr id="23" name="Text 16"/>
          <p:cNvSpPr/>
          <p:nvPr/>
        </p:nvSpPr>
        <p:spPr>
          <a:xfrm>
            <a:off x="6572607" y="5051465"/>
            <a:ext cx="1805464" cy="196810"/>
          </a:xfrm>
          <a:prstGeom prst="rect">
            <a:avLst/>
          </a:prstGeom>
          <a:noFill/>
          <a:ln/>
        </p:spPr>
        <p:txBody>
          <a:bodyPr wrap="none" lIns="0" tIns="0" rIns="0" bIns="0" rtlCol="0" anchor="t"/>
          <a:lstStyle/>
          <a:p>
            <a:pPr algn="l" indent="0" marL="0">
              <a:lnSpc>
                <a:spcPts val="1550"/>
              </a:lnSpc>
              <a:buNone/>
            </a:pPr>
            <a:r>
              <a:rPr lang="en-US" sz="1200" dirty="0">
                <a:solidFill>
                  <a:srgbClr val="DCD7E5"/>
                </a:solidFill>
                <a:latin typeface="Montserrat" pitchFamily="34" charset="0"/>
                <a:ea typeface="Montserrat" pitchFamily="34" charset="-122"/>
                <a:cs typeface="Montserrat" pitchFamily="34" charset="-120"/>
              </a:rPr>
              <a:t>4. Módulos Adicionales</a:t>
            </a:r>
            <a:endParaRPr lang="en-US" sz="1200" dirty="0"/>
          </a:p>
        </p:txBody>
      </p:sp>
      <p:sp>
        <p:nvSpPr>
          <p:cNvPr id="24" name="Text 17"/>
          <p:cNvSpPr/>
          <p:nvPr/>
        </p:nvSpPr>
        <p:spPr>
          <a:xfrm>
            <a:off x="6572607" y="5323880"/>
            <a:ext cx="7601545" cy="402908"/>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Personalice su solución con add-ons específicos como </a:t>
            </a:r>
            <a:pPr algn="l" indent="0" marL="0">
              <a:lnSpc>
                <a:spcPts val="1550"/>
              </a:lnSpc>
              <a:buNone/>
            </a:pPr>
            <a:r>
              <a:rPr lang="en-US" sz="950" b="1" dirty="0">
                <a:solidFill>
                  <a:srgbClr val="DCD7E5"/>
                </a:solidFill>
                <a:latin typeface="Heebo Light" pitchFamily="34" charset="0"/>
                <a:ea typeface="Heebo Light" pitchFamily="34" charset="-122"/>
                <a:cs typeface="Heebo Light" pitchFamily="34" charset="-120"/>
              </a:rPr>
              <a:t>SuiteCommerce Advanced, OneWorld, Advanced Revenue Management</a:t>
            </a:r>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 y más, añadiendo funcionalidad según sus necesidades.</a:t>
            </a:r>
            <a:endParaRPr lang="en-US" sz="950" dirty="0"/>
          </a:p>
        </p:txBody>
      </p:sp>
      <p:sp>
        <p:nvSpPr>
          <p:cNvPr id="25" name="Shape 18"/>
          <p:cNvSpPr/>
          <p:nvPr/>
        </p:nvSpPr>
        <p:spPr>
          <a:xfrm>
            <a:off x="5927407" y="5993963"/>
            <a:ext cx="8261985" cy="1159193"/>
          </a:xfrm>
          <a:prstGeom prst="roundRect">
            <a:avLst>
              <a:gd name="adj" fmla="val 4566"/>
            </a:avLst>
          </a:prstGeom>
          <a:solidFill>
            <a:srgbClr val="0D0A2C">
              <a:alpha val="95000"/>
            </a:srgbClr>
          </a:solidFill>
          <a:ln w="15240">
            <a:solidFill>
              <a:srgbClr val="4A2C85"/>
            </a:solidFill>
            <a:prstDash val="solid"/>
          </a:ln>
        </p:spPr>
      </p:sp>
      <p:sp>
        <p:nvSpPr>
          <p:cNvPr id="26" name="Shape 19"/>
          <p:cNvSpPr/>
          <p:nvPr/>
        </p:nvSpPr>
        <p:spPr>
          <a:xfrm>
            <a:off x="5942648" y="6009203"/>
            <a:ext cx="503992" cy="1128713"/>
          </a:xfrm>
          <a:prstGeom prst="roundRect">
            <a:avLst>
              <a:gd name="adj" fmla="val 6873"/>
            </a:avLst>
          </a:prstGeom>
          <a:solidFill>
            <a:srgbClr val="31136C"/>
          </a:solidFill>
          <a:ln/>
        </p:spPr>
      </p:sp>
      <p:pic>
        <p:nvPicPr>
          <p:cNvPr id="27" name="Image 5" descr="preencoded.png">    </p:cNvPr>
          <p:cNvPicPr>
            <a:picLocks noChangeAspect="1"/>
          </p:cNvPicPr>
          <p:nvPr/>
        </p:nvPicPr>
        <p:blipFill>
          <a:blip r:embed="rId6"/>
          <a:stretch>
            <a:fillRect/>
          </a:stretch>
        </p:blipFill>
        <p:spPr>
          <a:xfrm>
            <a:off x="6096357" y="6455450"/>
            <a:ext cx="188952" cy="236220"/>
          </a:xfrm>
          <a:prstGeom prst="rect">
            <a:avLst/>
          </a:prstGeom>
        </p:spPr>
      </p:pic>
      <p:sp>
        <p:nvSpPr>
          <p:cNvPr id="28" name="Text 20"/>
          <p:cNvSpPr/>
          <p:nvPr/>
        </p:nvSpPr>
        <p:spPr>
          <a:xfrm>
            <a:off x="6572607" y="6135172"/>
            <a:ext cx="1759982" cy="196810"/>
          </a:xfrm>
          <a:prstGeom prst="rect">
            <a:avLst/>
          </a:prstGeom>
          <a:noFill/>
          <a:ln/>
        </p:spPr>
        <p:txBody>
          <a:bodyPr wrap="none" lIns="0" tIns="0" rIns="0" bIns="0" rtlCol="0" anchor="t"/>
          <a:lstStyle/>
          <a:p>
            <a:pPr algn="l" indent="0" marL="0">
              <a:lnSpc>
                <a:spcPts val="1550"/>
              </a:lnSpc>
              <a:buNone/>
            </a:pPr>
            <a:r>
              <a:rPr lang="en-US" sz="1200" dirty="0">
                <a:solidFill>
                  <a:srgbClr val="DCD7E5"/>
                </a:solidFill>
                <a:latin typeface="Montserrat" pitchFamily="34" charset="0"/>
                <a:ea typeface="Montserrat" pitchFamily="34" charset="-122"/>
                <a:cs typeface="Montserrat" pitchFamily="34" charset="-120"/>
              </a:rPr>
              <a:t>5. Inversión Total y ROI</a:t>
            </a:r>
            <a:endParaRPr lang="en-US" sz="1200" dirty="0"/>
          </a:p>
        </p:txBody>
      </p:sp>
      <p:sp>
        <p:nvSpPr>
          <p:cNvPr id="29" name="Text 21"/>
          <p:cNvSpPr/>
          <p:nvPr/>
        </p:nvSpPr>
        <p:spPr>
          <a:xfrm>
            <a:off x="6572607" y="6407587"/>
            <a:ext cx="7601545" cy="604361"/>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El costo total incluye la suscripción anual (licencia base + usuarios + módulos), así como los costos de implementación y consultoría. El ROI típico se ve en la mejora de la eficiencia, reducción de costos operativos y aceleración del crecimiento, generalmente en </a:t>
            </a:r>
            <a:pPr algn="l" indent="0" marL="0">
              <a:lnSpc>
                <a:spcPts val="1550"/>
              </a:lnSpc>
              <a:buNone/>
            </a:pPr>
            <a:r>
              <a:rPr lang="en-US" sz="950" b="1" dirty="0">
                <a:solidFill>
                  <a:srgbClr val="DCD7E5"/>
                </a:solidFill>
                <a:latin typeface="Heebo Light" pitchFamily="34" charset="0"/>
                <a:ea typeface="Heebo Light" pitchFamily="34" charset="-122"/>
                <a:cs typeface="Heebo Light" pitchFamily="34" charset="-120"/>
              </a:rPr>
              <a:t>12-24 meses</a:t>
            </a:r>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a:t>
            </a:r>
            <a:endParaRPr lang="en-US" sz="950" dirty="0"/>
          </a:p>
        </p:txBody>
      </p:sp>
      <p:sp>
        <p:nvSpPr>
          <p:cNvPr id="30" name="Text 22"/>
          <p:cNvSpPr/>
          <p:nvPr/>
        </p:nvSpPr>
        <p:spPr>
          <a:xfrm>
            <a:off x="5927407" y="7294840"/>
            <a:ext cx="8261985" cy="402908"/>
          </a:xfrm>
          <a:prstGeom prst="rect">
            <a:avLst/>
          </a:prstGeom>
          <a:noFill/>
          <a:ln/>
        </p:spPr>
        <p:txBody>
          <a:bodyPr wrap="square" lIns="0" tIns="0" rIns="0" bIns="0" rtlCol="0" anchor="t"/>
          <a:lstStyle/>
          <a:p>
            <a:pPr algn="l" indent="0" marL="0">
              <a:lnSpc>
                <a:spcPts val="1550"/>
              </a:lnSpc>
              <a:buNone/>
            </a:pPr>
            <a:r>
              <a:rPr lang="en-US" sz="950" dirty="0">
                <a:solidFill>
                  <a:srgbClr val="DCD7E5"/>
                </a:solidFill>
                <a:latin typeface="Heebo Light" pitchFamily="34" charset="0"/>
                <a:ea typeface="Heebo Light" pitchFamily="34" charset="-122"/>
                <a:cs typeface="Heebo Light" pitchFamily="34" charset="-120"/>
              </a:rPr>
              <a:t>El precio base de NetSuite se determina por el número de usuarios y las funcionalidades requeridas. Se estructura como una suscripción anual, lo que permite una previsibilidad de costos y acceso continuo a actualizaciones y soporte.</a:t>
            </a:r>
            <a:endParaRPr lang="en-US" sz="9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52688" y="561618"/>
            <a:ext cx="11618238" cy="493514"/>
          </a:xfrm>
          <a:prstGeom prst="rect">
            <a:avLst/>
          </a:prstGeom>
          <a:noFill/>
          <a:ln/>
        </p:spPr>
        <p:txBody>
          <a:bodyPr wrap="none" lIns="0" tIns="0" rIns="0" bIns="0" rtlCol="0" anchor="t"/>
          <a:lstStyle/>
          <a:p>
            <a:pPr algn="l" indent="0" marL="0">
              <a:lnSpc>
                <a:spcPts val="3850"/>
              </a:lnSpc>
              <a:buNone/>
            </a:pPr>
            <a:r>
              <a:rPr lang="en-US" sz="3100" dirty="0">
                <a:solidFill>
                  <a:srgbClr val="F2F0F4"/>
                </a:solidFill>
                <a:latin typeface="Montserrat" pitchFamily="34" charset="0"/>
                <a:ea typeface="Montserrat" pitchFamily="34" charset="-122"/>
                <a:cs typeface="Montserrat" pitchFamily="34" charset="-120"/>
              </a:rPr>
              <a:t>NetSuite por Industria: Soluciones Adaptadas a Su Negocio</a:t>
            </a:r>
            <a:endParaRPr lang="en-US" sz="3100" dirty="0"/>
          </a:p>
        </p:txBody>
      </p:sp>
      <p:sp>
        <p:nvSpPr>
          <p:cNvPr id="3" name="Text 1"/>
          <p:cNvSpPr/>
          <p:nvPr/>
        </p:nvSpPr>
        <p:spPr>
          <a:xfrm>
            <a:off x="552688" y="1370886"/>
            <a:ext cx="13525024" cy="505063"/>
          </a:xfrm>
          <a:prstGeom prst="rect">
            <a:avLst/>
          </a:prstGeom>
          <a:noFill/>
          <a:ln/>
        </p:spPr>
        <p:txBody>
          <a:bodyPr wrap="squar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NetSuite ofrece funcionalidades específicas que se alinean con las demandas únicas de diversos sectores, impulsando la eficiencia operativa y la toma de decisiones estratégicas dentro de cada industria.</a:t>
            </a:r>
            <a:endParaRPr lang="en-US" sz="1200" dirty="0"/>
          </a:p>
        </p:txBody>
      </p:sp>
      <p:pic>
        <p:nvPicPr>
          <p:cNvPr id="4" name="Image 0" descr="preencoded.png">    </p:cNvPr>
          <p:cNvPicPr>
            <a:picLocks noChangeAspect="1"/>
          </p:cNvPicPr>
          <p:nvPr/>
        </p:nvPicPr>
        <p:blipFill>
          <a:blip r:embed="rId1"/>
          <a:stretch>
            <a:fillRect/>
          </a:stretch>
        </p:blipFill>
        <p:spPr>
          <a:xfrm>
            <a:off x="552688" y="2053590"/>
            <a:ext cx="473750" cy="473750"/>
          </a:xfrm>
          <a:prstGeom prst="rect">
            <a:avLst/>
          </a:prstGeom>
        </p:spPr>
      </p:pic>
      <p:sp>
        <p:nvSpPr>
          <p:cNvPr id="5" name="Text 2"/>
          <p:cNvSpPr/>
          <p:nvPr/>
        </p:nvSpPr>
        <p:spPr>
          <a:xfrm>
            <a:off x="552688" y="2724745"/>
            <a:ext cx="2889171" cy="246698"/>
          </a:xfrm>
          <a:prstGeom prst="rect">
            <a:avLst/>
          </a:prstGeom>
          <a:noFill/>
          <a:ln/>
        </p:spPr>
        <p:txBody>
          <a:bodyPr wrap="none" lIns="0" tIns="0" rIns="0" bIns="0" rtlCol="0" anchor="t"/>
          <a:lstStyle/>
          <a:p>
            <a:pPr algn="l" indent="0" marL="0">
              <a:lnSpc>
                <a:spcPts val="1900"/>
              </a:lnSpc>
              <a:buNone/>
            </a:pPr>
            <a:r>
              <a:rPr lang="en-US" sz="1550" dirty="0">
                <a:solidFill>
                  <a:srgbClr val="DCD7E5"/>
                </a:solidFill>
                <a:latin typeface="Montserrat" pitchFamily="34" charset="0"/>
                <a:ea typeface="Montserrat" pitchFamily="34" charset="-122"/>
                <a:cs typeface="Montserrat" pitchFamily="34" charset="-120"/>
              </a:rPr>
              <a:t>Retail y Comercio Electrónico</a:t>
            </a:r>
            <a:endParaRPr lang="en-US" sz="1550" dirty="0"/>
          </a:p>
        </p:txBody>
      </p:sp>
      <p:sp>
        <p:nvSpPr>
          <p:cNvPr id="6" name="Text 3"/>
          <p:cNvSpPr/>
          <p:nvPr/>
        </p:nvSpPr>
        <p:spPr>
          <a:xfrm>
            <a:off x="552688" y="3066098"/>
            <a:ext cx="6663809" cy="505063"/>
          </a:xfrm>
          <a:prstGeom prst="rect">
            <a:avLst/>
          </a:prstGeom>
          <a:noFill/>
          <a:ln/>
        </p:spPr>
        <p:txBody>
          <a:bodyPr wrap="squar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Gestión de inventario omnicanal, punto de venta (POS) integrado, optimización de precios y una experiencia de cliente unificada para impulsar las ventas en línea y en tienda.</a:t>
            </a:r>
            <a:endParaRPr lang="en-US" sz="1200" dirty="0"/>
          </a:p>
        </p:txBody>
      </p:sp>
      <p:pic>
        <p:nvPicPr>
          <p:cNvPr id="7" name="Image 1" descr="preencoded.png">    </p:cNvPr>
          <p:cNvPicPr>
            <a:picLocks noChangeAspect="1"/>
          </p:cNvPicPr>
          <p:nvPr/>
        </p:nvPicPr>
        <p:blipFill>
          <a:blip r:embed="rId2"/>
          <a:stretch>
            <a:fillRect/>
          </a:stretch>
        </p:blipFill>
        <p:spPr>
          <a:xfrm>
            <a:off x="7413903" y="2053590"/>
            <a:ext cx="473750" cy="473750"/>
          </a:xfrm>
          <a:prstGeom prst="rect">
            <a:avLst/>
          </a:prstGeom>
        </p:spPr>
      </p:pic>
      <p:sp>
        <p:nvSpPr>
          <p:cNvPr id="8" name="Text 4"/>
          <p:cNvSpPr/>
          <p:nvPr/>
        </p:nvSpPr>
        <p:spPr>
          <a:xfrm>
            <a:off x="7413903" y="2724745"/>
            <a:ext cx="1974056" cy="246698"/>
          </a:xfrm>
          <a:prstGeom prst="rect">
            <a:avLst/>
          </a:prstGeom>
          <a:noFill/>
          <a:ln/>
        </p:spPr>
        <p:txBody>
          <a:bodyPr wrap="none" lIns="0" tIns="0" rIns="0" bIns="0" rtlCol="0" anchor="t"/>
          <a:lstStyle/>
          <a:p>
            <a:pPr algn="l" indent="0" marL="0">
              <a:lnSpc>
                <a:spcPts val="1900"/>
              </a:lnSpc>
              <a:buNone/>
            </a:pPr>
            <a:r>
              <a:rPr lang="en-US" sz="1550" dirty="0">
                <a:solidFill>
                  <a:srgbClr val="DCD7E5"/>
                </a:solidFill>
                <a:latin typeface="Montserrat" pitchFamily="34" charset="0"/>
                <a:ea typeface="Montserrat" pitchFamily="34" charset="-122"/>
                <a:cs typeface="Montserrat" pitchFamily="34" charset="-120"/>
              </a:rPr>
              <a:t>Manufactura</a:t>
            </a:r>
            <a:endParaRPr lang="en-US" sz="1550" dirty="0"/>
          </a:p>
        </p:txBody>
      </p:sp>
      <p:sp>
        <p:nvSpPr>
          <p:cNvPr id="9" name="Text 5"/>
          <p:cNvSpPr/>
          <p:nvPr/>
        </p:nvSpPr>
        <p:spPr>
          <a:xfrm>
            <a:off x="7413903" y="3066098"/>
            <a:ext cx="6663809" cy="505063"/>
          </a:xfrm>
          <a:prstGeom prst="rect">
            <a:avLst/>
          </a:prstGeom>
          <a:noFill/>
          <a:ln/>
        </p:spPr>
        <p:txBody>
          <a:bodyPr wrap="squar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Planificación avanzada de la producción, control de calidad, gestión de la cadena de suministro y visibilidad en tiempo real sobre los costos y el estado de los pedidos.</a:t>
            </a:r>
            <a:endParaRPr lang="en-US" sz="1200" dirty="0"/>
          </a:p>
        </p:txBody>
      </p:sp>
      <p:pic>
        <p:nvPicPr>
          <p:cNvPr id="10" name="Image 2" descr="preencoded.png">    </p:cNvPr>
          <p:cNvPicPr>
            <a:picLocks noChangeAspect="1"/>
          </p:cNvPicPr>
          <p:nvPr/>
        </p:nvPicPr>
        <p:blipFill>
          <a:blip r:embed="rId3"/>
          <a:stretch>
            <a:fillRect/>
          </a:stretch>
        </p:blipFill>
        <p:spPr>
          <a:xfrm>
            <a:off x="552688" y="3886914"/>
            <a:ext cx="473750" cy="473750"/>
          </a:xfrm>
          <a:prstGeom prst="rect">
            <a:avLst/>
          </a:prstGeom>
        </p:spPr>
      </p:pic>
      <p:sp>
        <p:nvSpPr>
          <p:cNvPr id="11" name="Text 6"/>
          <p:cNvSpPr/>
          <p:nvPr/>
        </p:nvSpPr>
        <p:spPr>
          <a:xfrm>
            <a:off x="552688" y="4558070"/>
            <a:ext cx="2229803" cy="246698"/>
          </a:xfrm>
          <a:prstGeom prst="rect">
            <a:avLst/>
          </a:prstGeom>
          <a:noFill/>
          <a:ln/>
        </p:spPr>
        <p:txBody>
          <a:bodyPr wrap="none" lIns="0" tIns="0" rIns="0" bIns="0" rtlCol="0" anchor="t"/>
          <a:lstStyle/>
          <a:p>
            <a:pPr algn="l" indent="0" marL="0">
              <a:lnSpc>
                <a:spcPts val="1900"/>
              </a:lnSpc>
              <a:buNone/>
            </a:pPr>
            <a:r>
              <a:rPr lang="en-US" sz="1550" dirty="0">
                <a:solidFill>
                  <a:srgbClr val="DCD7E5"/>
                </a:solidFill>
                <a:latin typeface="Montserrat" pitchFamily="34" charset="0"/>
                <a:ea typeface="Montserrat" pitchFamily="34" charset="-122"/>
                <a:cs typeface="Montserrat" pitchFamily="34" charset="-120"/>
              </a:rPr>
              <a:t>Servicios Profesionales</a:t>
            </a:r>
            <a:endParaRPr lang="en-US" sz="1550" dirty="0"/>
          </a:p>
        </p:txBody>
      </p:sp>
      <p:sp>
        <p:nvSpPr>
          <p:cNvPr id="12" name="Text 7"/>
          <p:cNvSpPr/>
          <p:nvPr/>
        </p:nvSpPr>
        <p:spPr>
          <a:xfrm>
            <a:off x="552688" y="4899422"/>
            <a:ext cx="6663809" cy="505063"/>
          </a:xfrm>
          <a:prstGeom prst="rect">
            <a:avLst/>
          </a:prstGeom>
          <a:noFill/>
          <a:ln/>
        </p:spPr>
        <p:txBody>
          <a:bodyPr wrap="squar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Contabilidad de proyectos, seguimiento de tiempo y gastos, gestión de recursos para maximizar la utilización y facturación flexible para mejorar la rentabilidad.</a:t>
            </a:r>
            <a:endParaRPr lang="en-US" sz="1200" dirty="0"/>
          </a:p>
        </p:txBody>
      </p:sp>
      <p:pic>
        <p:nvPicPr>
          <p:cNvPr id="13" name="Image 3" descr="preencoded.png">    </p:cNvPr>
          <p:cNvPicPr>
            <a:picLocks noChangeAspect="1"/>
          </p:cNvPicPr>
          <p:nvPr/>
        </p:nvPicPr>
        <p:blipFill>
          <a:blip r:embed="rId4"/>
          <a:stretch>
            <a:fillRect/>
          </a:stretch>
        </p:blipFill>
        <p:spPr>
          <a:xfrm>
            <a:off x="7413903" y="3886914"/>
            <a:ext cx="473750" cy="473750"/>
          </a:xfrm>
          <a:prstGeom prst="rect">
            <a:avLst/>
          </a:prstGeom>
        </p:spPr>
      </p:pic>
      <p:sp>
        <p:nvSpPr>
          <p:cNvPr id="14" name="Text 8"/>
          <p:cNvSpPr/>
          <p:nvPr/>
        </p:nvSpPr>
        <p:spPr>
          <a:xfrm>
            <a:off x="7413903" y="4558070"/>
            <a:ext cx="2208848" cy="246698"/>
          </a:xfrm>
          <a:prstGeom prst="rect">
            <a:avLst/>
          </a:prstGeom>
          <a:noFill/>
          <a:ln/>
        </p:spPr>
        <p:txBody>
          <a:bodyPr wrap="none" lIns="0" tIns="0" rIns="0" bIns="0" rtlCol="0" anchor="t"/>
          <a:lstStyle/>
          <a:p>
            <a:pPr algn="l" indent="0" marL="0">
              <a:lnSpc>
                <a:spcPts val="1900"/>
              </a:lnSpc>
              <a:buNone/>
            </a:pPr>
            <a:r>
              <a:rPr lang="en-US" sz="1550" dirty="0">
                <a:solidFill>
                  <a:srgbClr val="DCD7E5"/>
                </a:solidFill>
                <a:latin typeface="Montserrat" pitchFamily="34" charset="0"/>
                <a:ea typeface="Montserrat" pitchFamily="34" charset="-122"/>
                <a:cs typeface="Montserrat" pitchFamily="34" charset="-120"/>
              </a:rPr>
              <a:t>Distribución Mayorista</a:t>
            </a:r>
            <a:endParaRPr lang="en-US" sz="1550" dirty="0"/>
          </a:p>
        </p:txBody>
      </p:sp>
      <p:sp>
        <p:nvSpPr>
          <p:cNvPr id="15" name="Text 9"/>
          <p:cNvSpPr/>
          <p:nvPr/>
        </p:nvSpPr>
        <p:spPr>
          <a:xfrm>
            <a:off x="7413903" y="4899422"/>
            <a:ext cx="6663809" cy="505063"/>
          </a:xfrm>
          <a:prstGeom prst="rect">
            <a:avLst/>
          </a:prstGeom>
          <a:noFill/>
          <a:ln/>
        </p:spPr>
        <p:txBody>
          <a:bodyPr wrap="squar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Optimización de almacenes (WMS), gestión de inventario, procesamiento de pedidos eficiente, logística y herramientas de previsión de la demanda.</a:t>
            </a:r>
            <a:endParaRPr lang="en-US" sz="1200" dirty="0"/>
          </a:p>
        </p:txBody>
      </p:sp>
      <p:pic>
        <p:nvPicPr>
          <p:cNvPr id="16" name="Image 4" descr="preencoded.png">    </p:cNvPr>
          <p:cNvPicPr>
            <a:picLocks noChangeAspect="1"/>
          </p:cNvPicPr>
          <p:nvPr/>
        </p:nvPicPr>
        <p:blipFill>
          <a:blip r:embed="rId5"/>
          <a:stretch>
            <a:fillRect/>
          </a:stretch>
        </p:blipFill>
        <p:spPr>
          <a:xfrm>
            <a:off x="552688" y="5720239"/>
            <a:ext cx="473750" cy="473750"/>
          </a:xfrm>
          <a:prstGeom prst="rect">
            <a:avLst/>
          </a:prstGeom>
        </p:spPr>
      </p:pic>
      <p:sp>
        <p:nvSpPr>
          <p:cNvPr id="17" name="Text 10"/>
          <p:cNvSpPr/>
          <p:nvPr/>
        </p:nvSpPr>
        <p:spPr>
          <a:xfrm>
            <a:off x="552688" y="6391394"/>
            <a:ext cx="2153007" cy="246698"/>
          </a:xfrm>
          <a:prstGeom prst="rect">
            <a:avLst/>
          </a:prstGeom>
          <a:noFill/>
          <a:ln/>
        </p:spPr>
        <p:txBody>
          <a:bodyPr wrap="none" lIns="0" tIns="0" rIns="0" bIns="0" rtlCol="0" anchor="t"/>
          <a:lstStyle/>
          <a:p>
            <a:pPr algn="l" indent="0" marL="0">
              <a:lnSpc>
                <a:spcPts val="1900"/>
              </a:lnSpc>
              <a:buNone/>
            </a:pPr>
            <a:r>
              <a:rPr lang="en-US" sz="1550" dirty="0">
                <a:solidFill>
                  <a:srgbClr val="DCD7E5"/>
                </a:solidFill>
                <a:latin typeface="Montserrat" pitchFamily="34" charset="0"/>
                <a:ea typeface="Montserrat" pitchFamily="34" charset="-122"/>
                <a:cs typeface="Montserrat" pitchFamily="34" charset="-120"/>
              </a:rPr>
              <a:t>Software y Tecnología</a:t>
            </a:r>
            <a:endParaRPr lang="en-US" sz="1550" dirty="0"/>
          </a:p>
        </p:txBody>
      </p:sp>
      <p:sp>
        <p:nvSpPr>
          <p:cNvPr id="18" name="Text 11"/>
          <p:cNvSpPr/>
          <p:nvPr/>
        </p:nvSpPr>
        <p:spPr>
          <a:xfrm>
            <a:off x="552688" y="6732746"/>
            <a:ext cx="6663809" cy="505063"/>
          </a:xfrm>
          <a:prstGeom prst="rect">
            <a:avLst/>
          </a:prstGeom>
          <a:noFill/>
          <a:ln/>
        </p:spPr>
        <p:txBody>
          <a:bodyPr wrap="squar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Automatización de reconocimiento de ingresos, gestión de suscripciones, facturación recurrente y herramientas para un desarrollo de productos ágil y una rápida comercialización.</a:t>
            </a:r>
            <a:endParaRPr lang="en-US" sz="1200" dirty="0"/>
          </a:p>
        </p:txBody>
      </p:sp>
      <p:pic>
        <p:nvPicPr>
          <p:cNvPr id="19" name="Image 5" descr="preencoded.png">    </p:cNvPr>
          <p:cNvPicPr>
            <a:picLocks noChangeAspect="1"/>
          </p:cNvPicPr>
          <p:nvPr/>
        </p:nvPicPr>
        <p:blipFill>
          <a:blip r:embed="rId6"/>
          <a:stretch>
            <a:fillRect/>
          </a:stretch>
        </p:blipFill>
        <p:spPr>
          <a:xfrm>
            <a:off x="7413903" y="5720239"/>
            <a:ext cx="473750" cy="473750"/>
          </a:xfrm>
          <a:prstGeom prst="rect">
            <a:avLst/>
          </a:prstGeom>
        </p:spPr>
      </p:pic>
      <p:sp>
        <p:nvSpPr>
          <p:cNvPr id="20" name="Text 12"/>
          <p:cNvSpPr/>
          <p:nvPr/>
        </p:nvSpPr>
        <p:spPr>
          <a:xfrm>
            <a:off x="7413903" y="6391394"/>
            <a:ext cx="3385066" cy="246698"/>
          </a:xfrm>
          <a:prstGeom prst="rect">
            <a:avLst/>
          </a:prstGeom>
          <a:noFill/>
          <a:ln/>
        </p:spPr>
        <p:txBody>
          <a:bodyPr wrap="none" lIns="0" tIns="0" rIns="0" bIns="0" rtlCol="0" anchor="t"/>
          <a:lstStyle/>
          <a:p>
            <a:pPr algn="l" indent="0" marL="0">
              <a:lnSpc>
                <a:spcPts val="1900"/>
              </a:lnSpc>
              <a:buNone/>
            </a:pPr>
            <a:r>
              <a:rPr lang="en-US" sz="1550" dirty="0">
                <a:solidFill>
                  <a:srgbClr val="DCD7E5"/>
                </a:solidFill>
                <a:latin typeface="Montserrat" pitchFamily="34" charset="0"/>
                <a:ea typeface="Montserrat" pitchFamily="34" charset="-122"/>
                <a:cs typeface="Montserrat" pitchFamily="34" charset="-120"/>
              </a:rPr>
              <a:t>Organizaciones Sin Fines de Lucro</a:t>
            </a:r>
            <a:endParaRPr lang="en-US" sz="1550" dirty="0"/>
          </a:p>
        </p:txBody>
      </p:sp>
      <p:sp>
        <p:nvSpPr>
          <p:cNvPr id="21" name="Text 13"/>
          <p:cNvSpPr/>
          <p:nvPr/>
        </p:nvSpPr>
        <p:spPr>
          <a:xfrm>
            <a:off x="7413903" y="6732746"/>
            <a:ext cx="6663809" cy="505063"/>
          </a:xfrm>
          <a:prstGeom prst="rect">
            <a:avLst/>
          </a:prstGeom>
          <a:noFill/>
          <a:ln/>
        </p:spPr>
        <p:txBody>
          <a:bodyPr wrap="squar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Contabilidad de fondos, gestión de subvenciones y donaciones, cumplimiento normativo y generación de informes transparentes para una administración eficaz de los recursos.</a:t>
            </a:r>
            <a:endParaRPr lang="en-US" sz="1200" dirty="0"/>
          </a:p>
        </p:txBody>
      </p:sp>
      <p:sp>
        <p:nvSpPr>
          <p:cNvPr id="22" name="Text 14"/>
          <p:cNvSpPr/>
          <p:nvPr/>
        </p:nvSpPr>
        <p:spPr>
          <a:xfrm>
            <a:off x="552688" y="7415451"/>
            <a:ext cx="13525024" cy="252532"/>
          </a:xfrm>
          <a:prstGeom prst="rect">
            <a:avLst/>
          </a:prstGeom>
          <a:noFill/>
          <a:ln/>
        </p:spPr>
        <p:txBody>
          <a:bodyPr wrap="none" lIns="0" tIns="0" rIns="0" bIns="0" rtlCol="0" anchor="t"/>
          <a:lstStyle/>
          <a:p>
            <a:pPr algn="l" indent="0" marL="0">
              <a:lnSpc>
                <a:spcPts val="1950"/>
              </a:lnSpc>
              <a:buNone/>
            </a:pPr>
            <a:r>
              <a:rPr lang="en-US" sz="1200" dirty="0">
                <a:solidFill>
                  <a:srgbClr val="DCD7E5"/>
                </a:solidFill>
                <a:latin typeface="Heebo Light" pitchFamily="34" charset="0"/>
                <a:ea typeface="Heebo Light" pitchFamily="34" charset="-122"/>
                <a:cs typeface="Heebo Light" pitchFamily="34" charset="-120"/>
              </a:rPr>
              <a:t>Con NetSuite, su negocio se beneficia de una plataforma unificada con funcionalidades especializadas, optimizada para responder a las dinámicas específicas de su sector.</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41446"/>
          </a:xfrm>
          <a:prstGeom prst="rect">
            <a:avLst/>
          </a:prstGeom>
        </p:spPr>
      </p:pic>
      <p:sp>
        <p:nvSpPr>
          <p:cNvPr id="3" name="Text 0"/>
          <p:cNvSpPr/>
          <p:nvPr/>
        </p:nvSpPr>
        <p:spPr>
          <a:xfrm>
            <a:off x="571500" y="2661404"/>
            <a:ext cx="12326779" cy="510302"/>
          </a:xfrm>
          <a:prstGeom prst="rect">
            <a:avLst/>
          </a:prstGeom>
          <a:noFill/>
          <a:ln/>
        </p:spPr>
        <p:txBody>
          <a:bodyPr wrap="none" lIns="0" tIns="0" rIns="0" bIns="0" rtlCol="0" anchor="t"/>
          <a:lstStyle/>
          <a:p>
            <a:pPr algn="l" indent="0" marL="0">
              <a:lnSpc>
                <a:spcPts val="4000"/>
              </a:lnSpc>
              <a:buNone/>
            </a:pPr>
            <a:r>
              <a:rPr lang="en-US" sz="3200" dirty="0">
                <a:solidFill>
                  <a:srgbClr val="F2F0F4"/>
                </a:solidFill>
                <a:latin typeface="Montserrat" pitchFamily="34" charset="0"/>
                <a:ea typeface="Montserrat" pitchFamily="34" charset="-122"/>
                <a:cs typeface="Montserrat" pitchFamily="34" charset="-120"/>
              </a:rPr>
              <a:t>El Futuro de NetSuite: Innovación y Tendencias Tecnológicas</a:t>
            </a:r>
            <a:endParaRPr lang="en-US" sz="3200" dirty="0"/>
          </a:p>
        </p:txBody>
      </p:sp>
      <p:sp>
        <p:nvSpPr>
          <p:cNvPr id="4" name="Text 1"/>
          <p:cNvSpPr/>
          <p:nvPr/>
        </p:nvSpPr>
        <p:spPr>
          <a:xfrm>
            <a:off x="571500" y="3416618"/>
            <a:ext cx="13487400" cy="261342"/>
          </a:xfrm>
          <a:prstGeom prst="rect">
            <a:avLst/>
          </a:prstGeom>
          <a:noFill/>
          <a:ln/>
        </p:spPr>
        <p:txBody>
          <a:bodyPr wrap="none" lIns="0" tIns="0" rIns="0" bIns="0" rtlCol="0" anchor="t"/>
          <a:lstStyle/>
          <a:p>
            <a:pPr algn="l" indent="0" marL="0">
              <a:lnSpc>
                <a:spcPts val="2050"/>
              </a:lnSpc>
              <a:buNone/>
            </a:pPr>
            <a:r>
              <a:rPr lang="en-US" sz="1250" dirty="0">
                <a:solidFill>
                  <a:srgbClr val="DCD7E5"/>
                </a:solidFill>
                <a:latin typeface="Heebo Light" pitchFamily="34" charset="0"/>
                <a:ea typeface="Heebo Light" pitchFamily="34" charset="-122"/>
                <a:cs typeface="Heebo Light" pitchFamily="34" charset="-120"/>
              </a:rPr>
              <a:t>NetSuite está en constante evolución, incorporando tecnologías de vanguardia para ofrecer soluciones aún más inteligentes y eficientes que impulsarán el éxito de su negocio en el futuro.</a:t>
            </a:r>
            <a:endParaRPr lang="en-US" sz="1250" dirty="0"/>
          </a:p>
        </p:txBody>
      </p:sp>
      <p:pic>
        <p:nvPicPr>
          <p:cNvPr id="5" name="Image 1" descr="preencoded.png">    </p:cNvPr>
          <p:cNvPicPr>
            <a:picLocks noChangeAspect="1"/>
          </p:cNvPicPr>
          <p:nvPr/>
        </p:nvPicPr>
        <p:blipFill>
          <a:blip r:embed="rId2"/>
          <a:stretch>
            <a:fillRect/>
          </a:stretch>
        </p:blipFill>
        <p:spPr>
          <a:xfrm>
            <a:off x="571500" y="3861673"/>
            <a:ext cx="408265" cy="408265"/>
          </a:xfrm>
          <a:prstGeom prst="rect">
            <a:avLst/>
          </a:prstGeom>
        </p:spPr>
      </p:pic>
      <p:sp>
        <p:nvSpPr>
          <p:cNvPr id="6" name="Text 2"/>
          <p:cNvSpPr/>
          <p:nvPr/>
        </p:nvSpPr>
        <p:spPr>
          <a:xfrm>
            <a:off x="571500" y="4474012"/>
            <a:ext cx="3360539" cy="255151"/>
          </a:xfrm>
          <a:prstGeom prst="rect">
            <a:avLst/>
          </a:prstGeom>
          <a:noFill/>
          <a:ln/>
        </p:spPr>
        <p:txBody>
          <a:bodyPr wrap="none" lIns="0" tIns="0" rIns="0" bIns="0" rtlCol="0" anchor="t"/>
          <a:lstStyle/>
          <a:p>
            <a:pPr algn="l" indent="0" marL="0">
              <a:lnSpc>
                <a:spcPts val="2000"/>
              </a:lnSpc>
              <a:buNone/>
            </a:pPr>
            <a:r>
              <a:rPr lang="en-US" sz="1600" dirty="0">
                <a:solidFill>
                  <a:srgbClr val="DCD7E5"/>
                </a:solidFill>
                <a:latin typeface="Montserrat" pitchFamily="34" charset="0"/>
                <a:ea typeface="Montserrat" pitchFamily="34" charset="-122"/>
                <a:cs typeface="Montserrat" pitchFamily="34" charset="-120"/>
              </a:rPr>
              <a:t>IA, Machine Learning y Analíticas</a:t>
            </a:r>
            <a:endParaRPr lang="en-US" sz="1600" dirty="0"/>
          </a:p>
        </p:txBody>
      </p:sp>
      <p:sp>
        <p:nvSpPr>
          <p:cNvPr id="7" name="Text 3"/>
          <p:cNvSpPr/>
          <p:nvPr/>
        </p:nvSpPr>
        <p:spPr>
          <a:xfrm>
            <a:off x="571500" y="4827151"/>
            <a:ext cx="4359712" cy="522684"/>
          </a:xfrm>
          <a:prstGeom prst="rect">
            <a:avLst/>
          </a:prstGeom>
          <a:noFill/>
          <a:ln/>
        </p:spPr>
        <p:txBody>
          <a:bodyPr wrap="square" lIns="0" tIns="0" rIns="0" bIns="0" rtlCol="0" anchor="t"/>
          <a:lstStyle/>
          <a:p>
            <a:pPr algn="l" indent="0" marL="0">
              <a:lnSpc>
                <a:spcPts val="2050"/>
              </a:lnSpc>
              <a:buNone/>
            </a:pPr>
            <a:r>
              <a:rPr lang="en-US" sz="1250" dirty="0">
                <a:solidFill>
                  <a:srgbClr val="DCD7E5"/>
                </a:solidFill>
                <a:latin typeface="Heebo Light" pitchFamily="34" charset="0"/>
                <a:ea typeface="Heebo Light" pitchFamily="34" charset="-122"/>
                <a:cs typeface="Heebo Light" pitchFamily="34" charset="-120"/>
              </a:rPr>
              <a:t>Capacidades avanzadas para automatización inteligente, análisis predictivo y toma de decisiones proactiva.</a:t>
            </a:r>
            <a:endParaRPr lang="en-US" sz="1250" dirty="0"/>
          </a:p>
        </p:txBody>
      </p:sp>
      <p:pic>
        <p:nvPicPr>
          <p:cNvPr id="8" name="Image 2" descr="preencoded.png">    </p:cNvPr>
          <p:cNvPicPr>
            <a:picLocks noChangeAspect="1"/>
          </p:cNvPicPr>
          <p:nvPr/>
        </p:nvPicPr>
        <p:blipFill>
          <a:blip r:embed="rId3"/>
          <a:stretch>
            <a:fillRect/>
          </a:stretch>
        </p:blipFill>
        <p:spPr>
          <a:xfrm>
            <a:off x="5135285" y="3861673"/>
            <a:ext cx="408265" cy="408265"/>
          </a:xfrm>
          <a:prstGeom prst="rect">
            <a:avLst/>
          </a:prstGeom>
        </p:spPr>
      </p:pic>
      <p:sp>
        <p:nvSpPr>
          <p:cNvPr id="9" name="Text 4"/>
          <p:cNvSpPr/>
          <p:nvPr/>
        </p:nvSpPr>
        <p:spPr>
          <a:xfrm>
            <a:off x="5135285" y="4474012"/>
            <a:ext cx="3945612" cy="255151"/>
          </a:xfrm>
          <a:prstGeom prst="rect">
            <a:avLst/>
          </a:prstGeom>
          <a:noFill/>
          <a:ln/>
        </p:spPr>
        <p:txBody>
          <a:bodyPr wrap="none" lIns="0" tIns="0" rIns="0" bIns="0" rtlCol="0" anchor="t"/>
          <a:lstStyle/>
          <a:p>
            <a:pPr algn="l" indent="0" marL="0">
              <a:lnSpc>
                <a:spcPts val="2000"/>
              </a:lnSpc>
              <a:buNone/>
            </a:pPr>
            <a:r>
              <a:rPr lang="en-US" sz="1600" dirty="0">
                <a:solidFill>
                  <a:srgbClr val="DCD7E5"/>
                </a:solidFill>
                <a:latin typeface="Montserrat" pitchFamily="34" charset="0"/>
                <a:ea typeface="Montserrat" pitchFamily="34" charset="-122"/>
                <a:cs typeface="Montserrat" pitchFamily="34" charset="-120"/>
              </a:rPr>
              <a:t>Automatización de Procesos Avanzada</a:t>
            </a:r>
            <a:endParaRPr lang="en-US" sz="1600" dirty="0"/>
          </a:p>
        </p:txBody>
      </p:sp>
      <p:sp>
        <p:nvSpPr>
          <p:cNvPr id="10" name="Text 5"/>
          <p:cNvSpPr/>
          <p:nvPr/>
        </p:nvSpPr>
        <p:spPr>
          <a:xfrm>
            <a:off x="5135285" y="4827151"/>
            <a:ext cx="4359712" cy="522684"/>
          </a:xfrm>
          <a:prstGeom prst="rect">
            <a:avLst/>
          </a:prstGeom>
          <a:noFill/>
          <a:ln/>
        </p:spPr>
        <p:txBody>
          <a:bodyPr wrap="square" lIns="0" tIns="0" rIns="0" bIns="0" rtlCol="0" anchor="t"/>
          <a:lstStyle/>
          <a:p>
            <a:pPr algn="l" indent="0" marL="0">
              <a:lnSpc>
                <a:spcPts val="2050"/>
              </a:lnSpc>
              <a:buNone/>
            </a:pPr>
            <a:r>
              <a:rPr lang="en-US" sz="1250" dirty="0">
                <a:solidFill>
                  <a:srgbClr val="DCD7E5"/>
                </a:solidFill>
                <a:latin typeface="Heebo Light" pitchFamily="34" charset="0"/>
                <a:ea typeface="Heebo Light" pitchFamily="34" charset="-122"/>
                <a:cs typeface="Heebo Light" pitchFamily="34" charset="-120"/>
              </a:rPr>
              <a:t>Optimización de flujos de trabajo, reducción de tareas manuales y minimización de errores operativos.</a:t>
            </a:r>
            <a:endParaRPr lang="en-US" sz="1250" dirty="0"/>
          </a:p>
        </p:txBody>
      </p:sp>
      <p:pic>
        <p:nvPicPr>
          <p:cNvPr id="11" name="Image 3" descr="preencoded.png">    </p:cNvPr>
          <p:cNvPicPr>
            <a:picLocks noChangeAspect="1"/>
          </p:cNvPicPr>
          <p:nvPr/>
        </p:nvPicPr>
        <p:blipFill>
          <a:blip r:embed="rId4"/>
          <a:stretch>
            <a:fillRect/>
          </a:stretch>
        </p:blipFill>
        <p:spPr>
          <a:xfrm>
            <a:off x="9699069" y="3861673"/>
            <a:ext cx="408265" cy="408265"/>
          </a:xfrm>
          <a:prstGeom prst="rect">
            <a:avLst/>
          </a:prstGeom>
        </p:spPr>
      </p:pic>
      <p:sp>
        <p:nvSpPr>
          <p:cNvPr id="12" name="Text 6"/>
          <p:cNvSpPr/>
          <p:nvPr/>
        </p:nvSpPr>
        <p:spPr>
          <a:xfrm>
            <a:off x="9699069" y="4474012"/>
            <a:ext cx="3968472" cy="255151"/>
          </a:xfrm>
          <a:prstGeom prst="rect">
            <a:avLst/>
          </a:prstGeom>
          <a:noFill/>
          <a:ln/>
        </p:spPr>
        <p:txBody>
          <a:bodyPr wrap="none" lIns="0" tIns="0" rIns="0" bIns="0" rtlCol="0" anchor="t"/>
          <a:lstStyle/>
          <a:p>
            <a:pPr algn="l" indent="0" marL="0">
              <a:lnSpc>
                <a:spcPts val="2000"/>
              </a:lnSpc>
              <a:buNone/>
            </a:pPr>
            <a:r>
              <a:rPr lang="en-US" sz="1600" dirty="0">
                <a:solidFill>
                  <a:srgbClr val="DCD7E5"/>
                </a:solidFill>
                <a:latin typeface="Montserrat" pitchFamily="34" charset="0"/>
                <a:ea typeface="Montserrat" pitchFamily="34" charset="-122"/>
                <a:cs typeface="Montserrat" pitchFamily="34" charset="-120"/>
              </a:rPr>
              <a:t>Integración IoT y Datos en Tiempo Real</a:t>
            </a:r>
            <a:endParaRPr lang="en-US" sz="1600" dirty="0"/>
          </a:p>
        </p:txBody>
      </p:sp>
      <p:sp>
        <p:nvSpPr>
          <p:cNvPr id="13" name="Text 7"/>
          <p:cNvSpPr/>
          <p:nvPr/>
        </p:nvSpPr>
        <p:spPr>
          <a:xfrm>
            <a:off x="9699069" y="4827151"/>
            <a:ext cx="4359831" cy="522684"/>
          </a:xfrm>
          <a:prstGeom prst="rect">
            <a:avLst/>
          </a:prstGeom>
          <a:noFill/>
          <a:ln/>
        </p:spPr>
        <p:txBody>
          <a:bodyPr wrap="square" lIns="0" tIns="0" rIns="0" bIns="0" rtlCol="0" anchor="t"/>
          <a:lstStyle/>
          <a:p>
            <a:pPr algn="l" indent="0" marL="0">
              <a:lnSpc>
                <a:spcPts val="2050"/>
              </a:lnSpc>
              <a:buNone/>
            </a:pPr>
            <a:r>
              <a:rPr lang="en-US" sz="1250" dirty="0">
                <a:solidFill>
                  <a:srgbClr val="DCD7E5"/>
                </a:solidFill>
                <a:latin typeface="Heebo Light" pitchFamily="34" charset="0"/>
                <a:ea typeface="Heebo Light" pitchFamily="34" charset="-122"/>
                <a:cs typeface="Heebo Light" pitchFamily="34" charset="-120"/>
              </a:rPr>
              <a:t>Conexión fluida de dispositivos para recopilación de datos instantánea y gestión operativa optimizada.</a:t>
            </a:r>
            <a:endParaRPr lang="en-US" sz="1250" dirty="0"/>
          </a:p>
        </p:txBody>
      </p:sp>
      <p:pic>
        <p:nvPicPr>
          <p:cNvPr id="14" name="Image 4" descr="preencoded.png">    </p:cNvPr>
          <p:cNvPicPr>
            <a:picLocks noChangeAspect="1"/>
          </p:cNvPicPr>
          <p:nvPr/>
        </p:nvPicPr>
        <p:blipFill>
          <a:blip r:embed="rId5"/>
          <a:stretch>
            <a:fillRect/>
          </a:stretch>
        </p:blipFill>
        <p:spPr>
          <a:xfrm>
            <a:off x="571500" y="5676424"/>
            <a:ext cx="408265" cy="408265"/>
          </a:xfrm>
          <a:prstGeom prst="rect">
            <a:avLst/>
          </a:prstGeom>
        </p:spPr>
      </p:pic>
      <p:sp>
        <p:nvSpPr>
          <p:cNvPr id="15" name="Text 8"/>
          <p:cNvSpPr/>
          <p:nvPr/>
        </p:nvSpPr>
        <p:spPr>
          <a:xfrm>
            <a:off x="571500" y="6288762"/>
            <a:ext cx="3123962" cy="255151"/>
          </a:xfrm>
          <a:prstGeom prst="rect">
            <a:avLst/>
          </a:prstGeom>
          <a:noFill/>
          <a:ln/>
        </p:spPr>
        <p:txBody>
          <a:bodyPr wrap="none" lIns="0" tIns="0" rIns="0" bIns="0" rtlCol="0" anchor="t"/>
          <a:lstStyle/>
          <a:p>
            <a:pPr algn="l" indent="0" marL="0">
              <a:lnSpc>
                <a:spcPts val="2000"/>
              </a:lnSpc>
              <a:buNone/>
            </a:pPr>
            <a:r>
              <a:rPr lang="en-US" sz="1600" dirty="0">
                <a:solidFill>
                  <a:srgbClr val="DCD7E5"/>
                </a:solidFill>
                <a:latin typeface="Montserrat" pitchFamily="34" charset="0"/>
                <a:ea typeface="Montserrat" pitchFamily="34" charset="-122"/>
                <a:cs typeface="Montserrat" pitchFamily="34" charset="-120"/>
              </a:rPr>
              <a:t>Blockchain para Transparencia</a:t>
            </a:r>
            <a:endParaRPr lang="en-US" sz="1600" dirty="0"/>
          </a:p>
        </p:txBody>
      </p:sp>
      <p:sp>
        <p:nvSpPr>
          <p:cNvPr id="16" name="Text 9"/>
          <p:cNvSpPr/>
          <p:nvPr/>
        </p:nvSpPr>
        <p:spPr>
          <a:xfrm>
            <a:off x="571500" y="6641902"/>
            <a:ext cx="4359712" cy="522684"/>
          </a:xfrm>
          <a:prstGeom prst="rect">
            <a:avLst/>
          </a:prstGeom>
          <a:noFill/>
          <a:ln/>
        </p:spPr>
        <p:txBody>
          <a:bodyPr wrap="square" lIns="0" tIns="0" rIns="0" bIns="0" rtlCol="0" anchor="t"/>
          <a:lstStyle/>
          <a:p>
            <a:pPr algn="l" indent="0" marL="0">
              <a:lnSpc>
                <a:spcPts val="2050"/>
              </a:lnSpc>
              <a:buNone/>
            </a:pPr>
            <a:r>
              <a:rPr lang="en-US" sz="1250" dirty="0">
                <a:solidFill>
                  <a:srgbClr val="DCD7E5"/>
                </a:solidFill>
                <a:latin typeface="Heebo Light" pitchFamily="34" charset="0"/>
                <a:ea typeface="Heebo Light" pitchFamily="34" charset="-122"/>
                <a:cs typeface="Heebo Light" pitchFamily="34" charset="-120"/>
              </a:rPr>
              <a:t>Mejora de la seguridad y la trazabilidad en la cadena de suministro y transacciones financieras.</a:t>
            </a:r>
            <a:endParaRPr lang="en-US" sz="1250" dirty="0"/>
          </a:p>
        </p:txBody>
      </p:sp>
      <p:pic>
        <p:nvPicPr>
          <p:cNvPr id="17" name="Image 5" descr="preencoded.png">    </p:cNvPr>
          <p:cNvPicPr>
            <a:picLocks noChangeAspect="1"/>
          </p:cNvPicPr>
          <p:nvPr/>
        </p:nvPicPr>
        <p:blipFill>
          <a:blip r:embed="rId6"/>
          <a:stretch>
            <a:fillRect/>
          </a:stretch>
        </p:blipFill>
        <p:spPr>
          <a:xfrm>
            <a:off x="5135285" y="5676424"/>
            <a:ext cx="408265" cy="408265"/>
          </a:xfrm>
          <a:prstGeom prst="rect">
            <a:avLst/>
          </a:prstGeom>
        </p:spPr>
      </p:pic>
      <p:sp>
        <p:nvSpPr>
          <p:cNvPr id="18" name="Text 10"/>
          <p:cNvSpPr/>
          <p:nvPr/>
        </p:nvSpPr>
        <p:spPr>
          <a:xfrm>
            <a:off x="5135285" y="6288762"/>
            <a:ext cx="2647355" cy="255151"/>
          </a:xfrm>
          <a:prstGeom prst="rect">
            <a:avLst/>
          </a:prstGeom>
          <a:noFill/>
          <a:ln/>
        </p:spPr>
        <p:txBody>
          <a:bodyPr wrap="none" lIns="0" tIns="0" rIns="0" bIns="0" rtlCol="0" anchor="t"/>
          <a:lstStyle/>
          <a:p>
            <a:pPr algn="l" indent="0" marL="0">
              <a:lnSpc>
                <a:spcPts val="2000"/>
              </a:lnSpc>
              <a:buNone/>
            </a:pPr>
            <a:r>
              <a:rPr lang="en-US" sz="1600" dirty="0">
                <a:solidFill>
                  <a:srgbClr val="DCD7E5"/>
                </a:solidFill>
                <a:latin typeface="Montserrat" pitchFamily="34" charset="0"/>
                <a:ea typeface="Montserrat" pitchFamily="34" charset="-122"/>
                <a:cs typeface="Montserrat" pitchFamily="34" charset="-120"/>
              </a:rPr>
              <a:t>Arquitectura Cloud Nativa</a:t>
            </a:r>
            <a:endParaRPr lang="en-US" sz="1600" dirty="0"/>
          </a:p>
        </p:txBody>
      </p:sp>
      <p:sp>
        <p:nvSpPr>
          <p:cNvPr id="19" name="Text 11"/>
          <p:cNvSpPr/>
          <p:nvPr/>
        </p:nvSpPr>
        <p:spPr>
          <a:xfrm>
            <a:off x="5135285" y="6641902"/>
            <a:ext cx="4359712" cy="522684"/>
          </a:xfrm>
          <a:prstGeom prst="rect">
            <a:avLst/>
          </a:prstGeom>
          <a:noFill/>
          <a:ln/>
        </p:spPr>
        <p:txBody>
          <a:bodyPr wrap="square" lIns="0" tIns="0" rIns="0" bIns="0" rtlCol="0" anchor="t"/>
          <a:lstStyle/>
          <a:p>
            <a:pPr algn="l" indent="0" marL="0">
              <a:lnSpc>
                <a:spcPts val="2050"/>
              </a:lnSpc>
              <a:buNone/>
            </a:pPr>
            <a:r>
              <a:rPr lang="en-US" sz="1250" dirty="0">
                <a:solidFill>
                  <a:srgbClr val="DCD7E5"/>
                </a:solidFill>
                <a:latin typeface="Heebo Light" pitchFamily="34" charset="0"/>
                <a:ea typeface="Heebo Light" pitchFamily="34" charset="-122"/>
                <a:cs typeface="Heebo Light" pitchFamily="34" charset="-120"/>
              </a:rPr>
              <a:t>Mayor escalabilidad, flexibilidad y rendimiento para adaptarse a las demandas empresariales cambiantes.</a:t>
            </a:r>
            <a:endParaRPr lang="en-US" sz="1250" dirty="0"/>
          </a:p>
        </p:txBody>
      </p:sp>
      <p:sp>
        <p:nvSpPr>
          <p:cNvPr id="20" name="Text 12"/>
          <p:cNvSpPr/>
          <p:nvPr/>
        </p:nvSpPr>
        <p:spPr>
          <a:xfrm>
            <a:off x="571500" y="7348299"/>
            <a:ext cx="13487400" cy="261342"/>
          </a:xfrm>
          <a:prstGeom prst="rect">
            <a:avLst/>
          </a:prstGeom>
          <a:noFill/>
          <a:ln/>
        </p:spPr>
        <p:txBody>
          <a:bodyPr wrap="none" lIns="0" tIns="0" rIns="0" bIns="0" rtlCol="0" anchor="t"/>
          <a:lstStyle/>
          <a:p>
            <a:pPr algn="l" indent="0" marL="0">
              <a:lnSpc>
                <a:spcPts val="2050"/>
              </a:lnSpc>
              <a:buNone/>
            </a:pPr>
            <a:r>
              <a:rPr lang="en-US" sz="1250" dirty="0">
                <a:solidFill>
                  <a:srgbClr val="DCD7E5"/>
                </a:solidFill>
                <a:latin typeface="Heebo Light" pitchFamily="34" charset="0"/>
                <a:ea typeface="Heebo Light" pitchFamily="34" charset="-122"/>
                <a:cs typeface="Heebo Light" pitchFamily="34" charset="-120"/>
              </a:rPr>
              <a:t>NetSuite continuará siendo una plataforma líder, adaptándose y expandiéndose con las innovaciones para mantener a las empresas a la vanguardia.</a:t>
            </a: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5411" y="653534"/>
            <a:ext cx="7825978" cy="1176814"/>
          </a:xfrm>
          <a:prstGeom prst="rect">
            <a:avLst/>
          </a:prstGeom>
          <a:noFill/>
          <a:ln/>
        </p:spPr>
        <p:txBody>
          <a:bodyPr wrap="square" lIns="0" tIns="0" rIns="0" bIns="0" rtlCol="0" anchor="t"/>
          <a:lstStyle/>
          <a:p>
            <a:pPr algn="l" indent="0" marL="0">
              <a:lnSpc>
                <a:spcPts val="4600"/>
              </a:lnSpc>
              <a:buNone/>
            </a:pPr>
            <a:r>
              <a:rPr lang="en-US" sz="3700" dirty="0">
                <a:solidFill>
                  <a:srgbClr val="F2F0F4"/>
                </a:solidFill>
                <a:latin typeface="Montserrat" pitchFamily="34" charset="0"/>
                <a:ea typeface="Montserrat" pitchFamily="34" charset="-122"/>
                <a:cs typeface="Montserrat" pitchFamily="34" charset="-120"/>
              </a:rPr>
              <a:t>Interfaz de usuario: Diseño moderno y adaptable</a:t>
            </a:r>
            <a:endParaRPr lang="en-US" sz="3700" dirty="0"/>
          </a:p>
        </p:txBody>
      </p:sp>
      <p:sp>
        <p:nvSpPr>
          <p:cNvPr id="4" name="Shape 1"/>
          <p:cNvSpPr/>
          <p:nvPr/>
        </p:nvSpPr>
        <p:spPr>
          <a:xfrm>
            <a:off x="6145411" y="2112764"/>
            <a:ext cx="3818811" cy="2637473"/>
          </a:xfrm>
          <a:prstGeom prst="roundRect">
            <a:avLst>
              <a:gd name="adj" fmla="val 4160"/>
            </a:avLst>
          </a:prstGeom>
          <a:solidFill>
            <a:srgbClr val="0D0A2C">
              <a:alpha val="95000"/>
            </a:srgbClr>
          </a:solidFill>
          <a:ln w="22860">
            <a:solidFill>
              <a:srgbClr val="4A2C85"/>
            </a:solidFill>
            <a:prstDash val="solid"/>
          </a:ln>
        </p:spPr>
      </p:sp>
      <p:pic>
        <p:nvPicPr>
          <p:cNvPr id="5" name="Image 1" descr="preencoded.png">    </p:cNvPr>
          <p:cNvPicPr>
            <a:picLocks noChangeAspect="1"/>
          </p:cNvPicPr>
          <p:nvPr/>
        </p:nvPicPr>
        <p:blipFill>
          <a:blip r:embed="rId2"/>
          <a:stretch>
            <a:fillRect/>
          </a:stretch>
        </p:blipFill>
        <p:spPr>
          <a:xfrm>
            <a:off x="6122551" y="2112764"/>
            <a:ext cx="91440" cy="2637473"/>
          </a:xfrm>
          <a:prstGeom prst="rect">
            <a:avLst/>
          </a:prstGeom>
        </p:spPr>
      </p:pic>
      <p:sp>
        <p:nvSpPr>
          <p:cNvPr id="6" name="Text 2"/>
          <p:cNvSpPr/>
          <p:nvPr/>
        </p:nvSpPr>
        <p:spPr>
          <a:xfrm>
            <a:off x="6425089" y="2323862"/>
            <a:ext cx="2805112" cy="294203"/>
          </a:xfrm>
          <a:prstGeom prst="rect">
            <a:avLst/>
          </a:prstGeom>
          <a:noFill/>
          <a:ln/>
        </p:spPr>
        <p:txBody>
          <a:bodyPr wrap="none" lIns="0" tIns="0" rIns="0" bIns="0" rtlCol="0" anchor="t"/>
          <a:lstStyle/>
          <a:p>
            <a:pPr algn="l" indent="0" marL="0">
              <a:lnSpc>
                <a:spcPts val="2300"/>
              </a:lnSpc>
              <a:buNone/>
            </a:pPr>
            <a:r>
              <a:rPr lang="en-US" sz="1850" dirty="0">
                <a:solidFill>
                  <a:srgbClr val="DCD7E5"/>
                </a:solidFill>
                <a:latin typeface="Montserrat" pitchFamily="34" charset="0"/>
                <a:ea typeface="Montserrat" pitchFamily="34" charset="-122"/>
                <a:cs typeface="Montserrat" pitchFamily="34" charset="-120"/>
              </a:rPr>
              <a:t>Portlets personalizables</a:t>
            </a:r>
            <a:endParaRPr lang="en-US" sz="1850" dirty="0"/>
          </a:p>
        </p:txBody>
      </p:sp>
      <p:sp>
        <p:nvSpPr>
          <p:cNvPr id="7" name="Text 3"/>
          <p:cNvSpPr/>
          <p:nvPr/>
        </p:nvSpPr>
        <p:spPr>
          <a:xfrm>
            <a:off x="6425089" y="2731056"/>
            <a:ext cx="3328035" cy="1808083"/>
          </a:xfrm>
          <a:prstGeom prst="rect">
            <a:avLst/>
          </a:prstGeom>
          <a:noFill/>
          <a:ln/>
        </p:spPr>
        <p:txBody>
          <a:bodyPr wrap="squar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Dashboards con widgets configurables que muestran KPIs, gráficos, listas y accesos directos según el rol del usuario. Cada empleado visualiza solo la información relevante para sus funciones.</a:t>
            </a:r>
            <a:endParaRPr lang="en-US" sz="1450" dirty="0"/>
          </a:p>
        </p:txBody>
      </p:sp>
      <p:sp>
        <p:nvSpPr>
          <p:cNvPr id="8" name="Shape 4"/>
          <p:cNvSpPr/>
          <p:nvPr/>
        </p:nvSpPr>
        <p:spPr>
          <a:xfrm>
            <a:off x="10152459" y="2112764"/>
            <a:ext cx="3818930" cy="2637473"/>
          </a:xfrm>
          <a:prstGeom prst="roundRect">
            <a:avLst>
              <a:gd name="adj" fmla="val 4160"/>
            </a:avLst>
          </a:prstGeom>
          <a:solidFill>
            <a:srgbClr val="0D0A2C">
              <a:alpha val="95000"/>
            </a:srgbClr>
          </a:solidFill>
          <a:ln w="22860">
            <a:solidFill>
              <a:srgbClr val="4A2C85"/>
            </a:solidFill>
            <a:prstDash val="solid"/>
          </a:ln>
        </p:spPr>
      </p:sp>
      <p:pic>
        <p:nvPicPr>
          <p:cNvPr id="9" name="Image 2" descr="preencoded.png">    </p:cNvPr>
          <p:cNvPicPr>
            <a:picLocks noChangeAspect="1"/>
          </p:cNvPicPr>
          <p:nvPr/>
        </p:nvPicPr>
        <p:blipFill>
          <a:blip r:embed="rId3"/>
          <a:stretch>
            <a:fillRect/>
          </a:stretch>
        </p:blipFill>
        <p:spPr>
          <a:xfrm>
            <a:off x="10129599" y="2112764"/>
            <a:ext cx="91440" cy="2637473"/>
          </a:xfrm>
          <a:prstGeom prst="rect">
            <a:avLst/>
          </a:prstGeom>
        </p:spPr>
      </p:pic>
      <p:sp>
        <p:nvSpPr>
          <p:cNvPr id="10" name="Text 5"/>
          <p:cNvSpPr/>
          <p:nvPr/>
        </p:nvSpPr>
        <p:spPr>
          <a:xfrm>
            <a:off x="10432137" y="2323862"/>
            <a:ext cx="2353985" cy="294203"/>
          </a:xfrm>
          <a:prstGeom prst="rect">
            <a:avLst/>
          </a:prstGeom>
          <a:noFill/>
          <a:ln/>
        </p:spPr>
        <p:txBody>
          <a:bodyPr wrap="none" lIns="0" tIns="0" rIns="0" bIns="0" rtlCol="0" anchor="t"/>
          <a:lstStyle/>
          <a:p>
            <a:pPr algn="l" indent="0" marL="0">
              <a:lnSpc>
                <a:spcPts val="2300"/>
              </a:lnSpc>
              <a:buNone/>
            </a:pPr>
            <a:r>
              <a:rPr lang="en-US" sz="1850" dirty="0">
                <a:solidFill>
                  <a:srgbClr val="DCD7E5"/>
                </a:solidFill>
                <a:latin typeface="Montserrat" pitchFamily="34" charset="0"/>
                <a:ea typeface="Montserrat" pitchFamily="34" charset="-122"/>
                <a:cs typeface="Montserrat" pitchFamily="34" charset="-120"/>
              </a:rPr>
              <a:t>Diseño responsivo</a:t>
            </a:r>
            <a:endParaRPr lang="en-US" sz="1850" dirty="0"/>
          </a:p>
        </p:txBody>
      </p:sp>
      <p:sp>
        <p:nvSpPr>
          <p:cNvPr id="11" name="Text 6"/>
          <p:cNvSpPr/>
          <p:nvPr/>
        </p:nvSpPr>
        <p:spPr>
          <a:xfrm>
            <a:off x="10432137" y="2731056"/>
            <a:ext cx="3328154" cy="1506736"/>
          </a:xfrm>
          <a:prstGeom prst="rect">
            <a:avLst/>
          </a:prstGeom>
          <a:noFill/>
          <a:ln/>
        </p:spPr>
        <p:txBody>
          <a:bodyPr wrap="squar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La interfaz se adapta automáticamente a ordenadores de escritorio, tablets y smartphones. Aplicaciones móviles nativas disponibles para iOS y Android con funcionalidad offline.</a:t>
            </a:r>
            <a:endParaRPr lang="en-US" sz="1450" dirty="0"/>
          </a:p>
        </p:txBody>
      </p:sp>
      <p:sp>
        <p:nvSpPr>
          <p:cNvPr id="12" name="Shape 7"/>
          <p:cNvSpPr/>
          <p:nvPr/>
        </p:nvSpPr>
        <p:spPr>
          <a:xfrm>
            <a:off x="6145411" y="4938474"/>
            <a:ext cx="3818811" cy="2637473"/>
          </a:xfrm>
          <a:prstGeom prst="roundRect">
            <a:avLst>
              <a:gd name="adj" fmla="val 4160"/>
            </a:avLst>
          </a:prstGeom>
          <a:solidFill>
            <a:srgbClr val="0D0A2C">
              <a:alpha val="95000"/>
            </a:srgbClr>
          </a:solidFill>
          <a:ln w="22860">
            <a:solidFill>
              <a:srgbClr val="4A2C85"/>
            </a:solidFill>
            <a:prstDash val="solid"/>
          </a:ln>
        </p:spPr>
      </p:sp>
      <p:pic>
        <p:nvPicPr>
          <p:cNvPr id="13" name="Image 3" descr="preencoded.png">    </p:cNvPr>
          <p:cNvPicPr>
            <a:picLocks noChangeAspect="1"/>
          </p:cNvPicPr>
          <p:nvPr/>
        </p:nvPicPr>
        <p:blipFill>
          <a:blip r:embed="rId4"/>
          <a:stretch>
            <a:fillRect/>
          </a:stretch>
        </p:blipFill>
        <p:spPr>
          <a:xfrm>
            <a:off x="6122551" y="4938474"/>
            <a:ext cx="91440" cy="2637473"/>
          </a:xfrm>
          <a:prstGeom prst="rect">
            <a:avLst/>
          </a:prstGeom>
        </p:spPr>
      </p:pic>
      <p:sp>
        <p:nvSpPr>
          <p:cNvPr id="14" name="Text 8"/>
          <p:cNvSpPr/>
          <p:nvPr/>
        </p:nvSpPr>
        <p:spPr>
          <a:xfrm>
            <a:off x="6425089" y="5149572"/>
            <a:ext cx="2413397" cy="294203"/>
          </a:xfrm>
          <a:prstGeom prst="rect">
            <a:avLst/>
          </a:prstGeom>
          <a:noFill/>
          <a:ln/>
        </p:spPr>
        <p:txBody>
          <a:bodyPr wrap="none" lIns="0" tIns="0" rIns="0" bIns="0" rtlCol="0" anchor="t"/>
          <a:lstStyle/>
          <a:p>
            <a:pPr algn="l" indent="0" marL="0">
              <a:lnSpc>
                <a:spcPts val="2300"/>
              </a:lnSpc>
              <a:buNone/>
            </a:pPr>
            <a:r>
              <a:rPr lang="en-US" sz="1850" dirty="0">
                <a:solidFill>
                  <a:srgbClr val="DCD7E5"/>
                </a:solidFill>
                <a:latin typeface="Montserrat" pitchFamily="34" charset="0"/>
                <a:ea typeface="Montserrat" pitchFamily="34" charset="-122"/>
                <a:cs typeface="Montserrat" pitchFamily="34" charset="-120"/>
              </a:rPr>
              <a:t>Navegación intuitiva</a:t>
            </a:r>
            <a:endParaRPr lang="en-US" sz="1850" dirty="0"/>
          </a:p>
        </p:txBody>
      </p:sp>
      <p:sp>
        <p:nvSpPr>
          <p:cNvPr id="15" name="Text 9"/>
          <p:cNvSpPr/>
          <p:nvPr/>
        </p:nvSpPr>
        <p:spPr>
          <a:xfrm>
            <a:off x="6425089" y="5556766"/>
            <a:ext cx="3328035" cy="1808083"/>
          </a:xfrm>
          <a:prstGeom prst="rect">
            <a:avLst/>
          </a:prstGeom>
          <a:noFill/>
          <a:ln/>
        </p:spPr>
        <p:txBody>
          <a:bodyPr wrap="squar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Menús contextuales, búsqueda global inteligente y navegación por migas de pan facilitan el acceso rápido a cualquier función. Los usuarios encuentran lo que necesitan sin formación extensiva.</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66737"/>
          </a:xfrm>
          <a:prstGeom prst="rect">
            <a:avLst/>
          </a:prstGeom>
        </p:spPr>
      </p:pic>
      <p:sp>
        <p:nvSpPr>
          <p:cNvPr id="3" name="Text 0"/>
          <p:cNvSpPr/>
          <p:nvPr/>
        </p:nvSpPr>
        <p:spPr>
          <a:xfrm>
            <a:off x="690682" y="3009662"/>
            <a:ext cx="8457248" cy="616744"/>
          </a:xfrm>
          <a:prstGeom prst="rect">
            <a:avLst/>
          </a:prstGeom>
          <a:noFill/>
          <a:ln/>
        </p:spPr>
        <p:txBody>
          <a:bodyPr wrap="none" lIns="0" tIns="0" rIns="0" bIns="0" rtlCol="0" anchor="t"/>
          <a:lstStyle/>
          <a:p>
            <a:pPr algn="l" indent="0" marL="0">
              <a:lnSpc>
                <a:spcPts val="4850"/>
              </a:lnSpc>
              <a:buNone/>
            </a:pPr>
            <a:r>
              <a:rPr lang="en-US" sz="3850" dirty="0">
                <a:solidFill>
                  <a:srgbClr val="F2F0F4"/>
                </a:solidFill>
                <a:latin typeface="Montserrat" pitchFamily="34" charset="0"/>
                <a:ea typeface="Montserrat" pitchFamily="34" charset="-122"/>
                <a:cs typeface="Montserrat" pitchFamily="34" charset="-120"/>
              </a:rPr>
              <a:t>Ventajas competitivas de NetSuite</a:t>
            </a:r>
            <a:endParaRPr lang="en-US" sz="3850" dirty="0"/>
          </a:p>
        </p:txBody>
      </p:sp>
      <p:sp>
        <p:nvSpPr>
          <p:cNvPr id="4" name="Shape 1"/>
          <p:cNvSpPr/>
          <p:nvPr/>
        </p:nvSpPr>
        <p:spPr>
          <a:xfrm>
            <a:off x="690682" y="3922395"/>
            <a:ext cx="6525816" cy="1783437"/>
          </a:xfrm>
          <a:prstGeom prst="roundRect">
            <a:avLst>
              <a:gd name="adj" fmla="val 4647"/>
            </a:avLst>
          </a:prstGeom>
          <a:solidFill>
            <a:srgbClr val="31136C"/>
          </a:solidFill>
          <a:ln w="7620">
            <a:solidFill>
              <a:srgbClr val="4A2C85"/>
            </a:solidFill>
            <a:prstDash val="solid"/>
          </a:ln>
        </p:spPr>
      </p:sp>
      <p:sp>
        <p:nvSpPr>
          <p:cNvPr id="5" name="Text 2"/>
          <p:cNvSpPr/>
          <p:nvPr/>
        </p:nvSpPr>
        <p:spPr>
          <a:xfrm>
            <a:off x="895588" y="4127302"/>
            <a:ext cx="2466737" cy="308372"/>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Todo en uno</a:t>
            </a:r>
            <a:endParaRPr lang="en-US" sz="1900" dirty="0"/>
          </a:p>
        </p:txBody>
      </p:sp>
      <p:sp>
        <p:nvSpPr>
          <p:cNvPr id="6" name="Text 3"/>
          <p:cNvSpPr/>
          <p:nvPr/>
        </p:nvSpPr>
        <p:spPr>
          <a:xfrm>
            <a:off x="895588" y="4554022"/>
            <a:ext cx="6116003" cy="946904"/>
          </a:xfrm>
          <a:prstGeom prst="rect">
            <a:avLst/>
          </a:prstGeom>
          <a:noFill/>
          <a:ln/>
        </p:spPr>
        <p:txBody>
          <a:bodyPr wrap="square" lIns="0" tIns="0" rIns="0" bIns="0" rtlCol="0" anchor="t"/>
          <a:lstStyle/>
          <a:p>
            <a:pPr algn="l" indent="0" marL="0">
              <a:lnSpc>
                <a:spcPts val="2450"/>
              </a:lnSpc>
              <a:buNone/>
            </a:pPr>
            <a:r>
              <a:rPr lang="en-US" sz="1550" dirty="0">
                <a:solidFill>
                  <a:srgbClr val="DCD7E5"/>
                </a:solidFill>
                <a:latin typeface="Heebo Light" pitchFamily="34" charset="0"/>
                <a:ea typeface="Heebo Light" pitchFamily="34" charset="-122"/>
                <a:cs typeface="Heebo Light" pitchFamily="34" charset="-120"/>
              </a:rPr>
              <a:t>Suite unificada que elimina la necesidad de integrar múltiples sistemas. ERP, CRM, comercio electrónico y PSA en una única plataforma reducen costes y complejidad.</a:t>
            </a:r>
            <a:endParaRPr lang="en-US" sz="1550" dirty="0"/>
          </a:p>
        </p:txBody>
      </p:sp>
      <p:sp>
        <p:nvSpPr>
          <p:cNvPr id="7" name="Shape 4"/>
          <p:cNvSpPr/>
          <p:nvPr/>
        </p:nvSpPr>
        <p:spPr>
          <a:xfrm>
            <a:off x="7413784" y="3922395"/>
            <a:ext cx="6525935" cy="1783437"/>
          </a:xfrm>
          <a:prstGeom prst="roundRect">
            <a:avLst>
              <a:gd name="adj" fmla="val 4647"/>
            </a:avLst>
          </a:prstGeom>
          <a:solidFill>
            <a:srgbClr val="31136C"/>
          </a:solidFill>
          <a:ln w="7620">
            <a:solidFill>
              <a:srgbClr val="4A2C85"/>
            </a:solidFill>
            <a:prstDash val="solid"/>
          </a:ln>
        </p:spPr>
      </p:sp>
      <p:sp>
        <p:nvSpPr>
          <p:cNvPr id="8" name="Text 5"/>
          <p:cNvSpPr/>
          <p:nvPr/>
        </p:nvSpPr>
        <p:spPr>
          <a:xfrm>
            <a:off x="7618690" y="4127302"/>
            <a:ext cx="3529132" cy="308372"/>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Actualizaciones automáticas</a:t>
            </a:r>
            <a:endParaRPr lang="en-US" sz="1900" dirty="0"/>
          </a:p>
        </p:txBody>
      </p:sp>
      <p:sp>
        <p:nvSpPr>
          <p:cNvPr id="9" name="Text 6"/>
          <p:cNvSpPr/>
          <p:nvPr/>
        </p:nvSpPr>
        <p:spPr>
          <a:xfrm>
            <a:off x="7618690" y="4554022"/>
            <a:ext cx="6116122" cy="946904"/>
          </a:xfrm>
          <a:prstGeom prst="rect">
            <a:avLst/>
          </a:prstGeom>
          <a:noFill/>
          <a:ln/>
        </p:spPr>
        <p:txBody>
          <a:bodyPr wrap="square" lIns="0" tIns="0" rIns="0" bIns="0" rtlCol="0" anchor="t"/>
          <a:lstStyle/>
          <a:p>
            <a:pPr algn="l" indent="0" marL="0">
              <a:lnSpc>
                <a:spcPts val="2450"/>
              </a:lnSpc>
              <a:buNone/>
            </a:pPr>
            <a:r>
              <a:rPr lang="en-US" sz="1550" dirty="0">
                <a:solidFill>
                  <a:srgbClr val="DCD7E5"/>
                </a:solidFill>
                <a:latin typeface="Heebo Light" pitchFamily="34" charset="0"/>
                <a:ea typeface="Heebo Light" pitchFamily="34" charset="-122"/>
                <a:cs typeface="Heebo Light" pitchFamily="34" charset="-120"/>
              </a:rPr>
              <a:t>Dos actualizaciones anuales con nuevas funcionalidades sin coste adicional ni interrupciones. Los clientes siempre disponen de la última versión sin proyectos de migración.</a:t>
            </a:r>
            <a:endParaRPr lang="en-US" sz="1550" dirty="0"/>
          </a:p>
        </p:txBody>
      </p:sp>
      <p:sp>
        <p:nvSpPr>
          <p:cNvPr id="10" name="Shape 7"/>
          <p:cNvSpPr/>
          <p:nvPr/>
        </p:nvSpPr>
        <p:spPr>
          <a:xfrm>
            <a:off x="690682" y="5903119"/>
            <a:ext cx="6525816" cy="1783437"/>
          </a:xfrm>
          <a:prstGeom prst="roundRect">
            <a:avLst>
              <a:gd name="adj" fmla="val 4647"/>
            </a:avLst>
          </a:prstGeom>
          <a:solidFill>
            <a:srgbClr val="31136C"/>
          </a:solidFill>
          <a:ln w="7620">
            <a:solidFill>
              <a:srgbClr val="4A2C85"/>
            </a:solidFill>
            <a:prstDash val="solid"/>
          </a:ln>
        </p:spPr>
      </p:sp>
      <p:sp>
        <p:nvSpPr>
          <p:cNvPr id="11" name="Text 8"/>
          <p:cNvSpPr/>
          <p:nvPr/>
        </p:nvSpPr>
        <p:spPr>
          <a:xfrm>
            <a:off x="895588" y="6108025"/>
            <a:ext cx="3155990" cy="308372"/>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Escalabilidad garantizada</a:t>
            </a:r>
            <a:endParaRPr lang="en-US" sz="1900" dirty="0"/>
          </a:p>
        </p:txBody>
      </p:sp>
      <p:sp>
        <p:nvSpPr>
          <p:cNvPr id="12" name="Text 9"/>
          <p:cNvSpPr/>
          <p:nvPr/>
        </p:nvSpPr>
        <p:spPr>
          <a:xfrm>
            <a:off x="895588" y="6534745"/>
            <a:ext cx="6116003" cy="946904"/>
          </a:xfrm>
          <a:prstGeom prst="rect">
            <a:avLst/>
          </a:prstGeom>
          <a:noFill/>
          <a:ln/>
        </p:spPr>
        <p:txBody>
          <a:bodyPr wrap="square" lIns="0" tIns="0" rIns="0" bIns="0" rtlCol="0" anchor="t"/>
          <a:lstStyle/>
          <a:p>
            <a:pPr algn="l" indent="0" marL="0">
              <a:lnSpc>
                <a:spcPts val="2450"/>
              </a:lnSpc>
              <a:buNone/>
            </a:pPr>
            <a:r>
              <a:rPr lang="en-US" sz="1550" dirty="0">
                <a:solidFill>
                  <a:srgbClr val="DCD7E5"/>
                </a:solidFill>
                <a:latin typeface="Heebo Light" pitchFamily="34" charset="0"/>
                <a:ea typeface="Heebo Light" pitchFamily="34" charset="-122"/>
                <a:cs typeface="Heebo Light" pitchFamily="34" charset="-120"/>
              </a:rPr>
              <a:t>Diseñado para crecer con la empresa: desde 10 hasta 10.000 usuarios. Soporta expansión internacional con gestión multimoneda, multiidioma y cumplimiento local.</a:t>
            </a:r>
            <a:endParaRPr lang="en-US" sz="1550" dirty="0"/>
          </a:p>
        </p:txBody>
      </p:sp>
      <p:sp>
        <p:nvSpPr>
          <p:cNvPr id="13" name="Shape 10"/>
          <p:cNvSpPr/>
          <p:nvPr/>
        </p:nvSpPr>
        <p:spPr>
          <a:xfrm>
            <a:off x="7413784" y="5903119"/>
            <a:ext cx="6525935" cy="1783437"/>
          </a:xfrm>
          <a:prstGeom prst="roundRect">
            <a:avLst>
              <a:gd name="adj" fmla="val 4647"/>
            </a:avLst>
          </a:prstGeom>
          <a:solidFill>
            <a:srgbClr val="31136C"/>
          </a:solidFill>
          <a:ln w="7620">
            <a:solidFill>
              <a:srgbClr val="4A2C85"/>
            </a:solidFill>
            <a:prstDash val="solid"/>
          </a:ln>
        </p:spPr>
      </p:sp>
      <p:sp>
        <p:nvSpPr>
          <p:cNvPr id="14" name="Text 11"/>
          <p:cNvSpPr/>
          <p:nvPr/>
        </p:nvSpPr>
        <p:spPr>
          <a:xfrm>
            <a:off x="7618690" y="6108025"/>
            <a:ext cx="3127653" cy="308372"/>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Visibilidad en tiempo real</a:t>
            </a:r>
            <a:endParaRPr lang="en-US" sz="1900" dirty="0"/>
          </a:p>
        </p:txBody>
      </p:sp>
      <p:sp>
        <p:nvSpPr>
          <p:cNvPr id="15" name="Text 12"/>
          <p:cNvSpPr/>
          <p:nvPr/>
        </p:nvSpPr>
        <p:spPr>
          <a:xfrm>
            <a:off x="7618690" y="6534745"/>
            <a:ext cx="6116122" cy="946904"/>
          </a:xfrm>
          <a:prstGeom prst="rect">
            <a:avLst/>
          </a:prstGeom>
          <a:noFill/>
          <a:ln/>
        </p:spPr>
        <p:txBody>
          <a:bodyPr wrap="square" lIns="0" tIns="0" rIns="0" bIns="0" rtlCol="0" anchor="t"/>
          <a:lstStyle/>
          <a:p>
            <a:pPr algn="l" indent="0" marL="0">
              <a:lnSpc>
                <a:spcPts val="2450"/>
              </a:lnSpc>
              <a:buNone/>
            </a:pPr>
            <a:r>
              <a:rPr lang="en-US" sz="1550" dirty="0">
                <a:solidFill>
                  <a:srgbClr val="DCD7E5"/>
                </a:solidFill>
                <a:latin typeface="Heebo Light" pitchFamily="34" charset="0"/>
                <a:ea typeface="Heebo Light" pitchFamily="34" charset="-122"/>
                <a:cs typeface="Heebo Light" pitchFamily="34" charset="-120"/>
              </a:rPr>
              <a:t>Datos consolidados y actualizados al instante proporcionan una visión única de la empresa. Los directivos toman decisiones basadas en información precisa y actual.</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80098" y="612934"/>
            <a:ext cx="12423100" cy="696516"/>
          </a:xfrm>
          <a:prstGeom prst="rect">
            <a:avLst/>
          </a:prstGeom>
          <a:noFill/>
          <a:ln/>
        </p:spPr>
        <p:txBody>
          <a:bodyPr wrap="none" lIns="0" tIns="0" rIns="0" bIns="0" rtlCol="0" anchor="t"/>
          <a:lstStyle/>
          <a:p>
            <a:pPr algn="l" indent="0" marL="0">
              <a:lnSpc>
                <a:spcPts val="5450"/>
              </a:lnSpc>
              <a:buNone/>
            </a:pPr>
            <a:r>
              <a:rPr lang="en-US" sz="4350" dirty="0">
                <a:solidFill>
                  <a:srgbClr val="F2F0F4"/>
                </a:solidFill>
                <a:latin typeface="Montserrat" pitchFamily="34" charset="0"/>
                <a:ea typeface="Montserrat" pitchFamily="34" charset="-122"/>
                <a:cs typeface="Montserrat" pitchFamily="34" charset="-120"/>
              </a:rPr>
              <a:t>Conclusión: El ERP del futuro, disponible hoy</a:t>
            </a:r>
            <a:endParaRPr lang="en-US" sz="4350" dirty="0"/>
          </a:p>
        </p:txBody>
      </p:sp>
      <p:sp>
        <p:nvSpPr>
          <p:cNvPr id="3" name="Text 1"/>
          <p:cNvSpPr/>
          <p:nvPr/>
        </p:nvSpPr>
        <p:spPr>
          <a:xfrm>
            <a:off x="780098" y="1844278"/>
            <a:ext cx="6943844" cy="1782961"/>
          </a:xfrm>
          <a:prstGeom prst="rect">
            <a:avLst/>
          </a:prstGeom>
          <a:noFill/>
          <a:ln/>
        </p:spPr>
        <p:txBody>
          <a:bodyPr wrap="square" lIns="0" tIns="0" rIns="0" bIns="0" rtlCol="0" anchor="t"/>
          <a:lstStyle/>
          <a:p>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Oracle NetSuite representa la evolución natural de los sistemas ERP tradicionales hacia un modelo completamente basado en la nube. Su arquitectura SaaS multi-tenant, combinada con una suite integral de módulos y una plataforma de desarrollo robusta, lo posicionan como la solución ideal para empresas que buscan transformación digital.</a:t>
            </a:r>
            <a:endParaRPr lang="en-US" sz="1750" dirty="0"/>
          </a:p>
        </p:txBody>
      </p:sp>
      <p:sp>
        <p:nvSpPr>
          <p:cNvPr id="4" name="Text 2"/>
          <p:cNvSpPr/>
          <p:nvPr/>
        </p:nvSpPr>
        <p:spPr>
          <a:xfrm>
            <a:off x="780098" y="3827740"/>
            <a:ext cx="6943844" cy="1426369"/>
          </a:xfrm>
          <a:prstGeom prst="rect">
            <a:avLst/>
          </a:prstGeom>
          <a:noFill/>
          <a:ln/>
        </p:spPr>
        <p:txBody>
          <a:bodyPr wrap="square" lIns="0" tIns="0" rIns="0" bIns="0" rtlCol="0" anchor="t"/>
          <a:lstStyle/>
          <a:p>
            <a:pPr algn="l"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Con más de dos décadas de innovación continua, un ecosistema de partners global y el respaldo de Oracle, NetSuite ofrece no solo un software, sino una plataforma que permite a las organizaciones adaptarse rápidamente a los cambios del mercado.</a:t>
            </a:r>
            <a:endParaRPr lang="en-US" sz="1750" dirty="0"/>
          </a:p>
        </p:txBody>
      </p:sp>
      <p:sp>
        <p:nvSpPr>
          <p:cNvPr id="5" name="Text 3"/>
          <p:cNvSpPr/>
          <p:nvPr/>
        </p:nvSpPr>
        <p:spPr>
          <a:xfrm>
            <a:off x="780098" y="5454610"/>
            <a:ext cx="6943844" cy="713184"/>
          </a:xfrm>
          <a:prstGeom prst="rect">
            <a:avLst/>
          </a:prstGeom>
          <a:noFill/>
          <a:ln/>
        </p:spPr>
        <p:txBody>
          <a:bodyPr wrap="square" lIns="0" tIns="0" rIns="0" bIns="0" rtlCol="0" anchor="t"/>
          <a:lstStyle/>
          <a:p>
            <a:pPr algn="l" indent="0" marL="0">
              <a:lnSpc>
                <a:spcPts val="2800"/>
              </a:lnSpc>
              <a:buNone/>
            </a:pPr>
            <a:r>
              <a:rPr lang="en-US" sz="1750" b="1" dirty="0">
                <a:solidFill>
                  <a:srgbClr val="DCD7E5"/>
                </a:solidFill>
                <a:latin typeface="Heebo Light" pitchFamily="34" charset="0"/>
                <a:ea typeface="Heebo Light" pitchFamily="34" charset="-122"/>
                <a:cs typeface="Heebo Light" pitchFamily="34" charset="-120"/>
              </a:rPr>
              <a:t>NetSuite no es solo un ERP: es el sistema nervioso digital de la empresa moderna.</a:t>
            </a:r>
            <a:endParaRPr lang="en-US" sz="1750" dirty="0"/>
          </a:p>
        </p:txBody>
      </p:sp>
      <p:pic>
        <p:nvPicPr>
          <p:cNvPr id="6" name="Image 0" descr="preencoded.png">    </p:cNvPr>
          <p:cNvPicPr>
            <a:picLocks noChangeAspect="1"/>
          </p:cNvPicPr>
          <p:nvPr/>
        </p:nvPicPr>
        <p:blipFill>
          <a:blip r:embed="rId1"/>
          <a:stretch>
            <a:fillRect/>
          </a:stretch>
        </p:blipFill>
        <p:spPr>
          <a:xfrm>
            <a:off x="8275439" y="1894523"/>
            <a:ext cx="5582364" cy="55823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55727"/>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Historia de NetSuite: Pioneros del ERP en la nube</a:t>
            </a:r>
            <a:endParaRPr lang="en-US" sz="4450" dirty="0"/>
          </a:p>
        </p:txBody>
      </p:sp>
      <p:sp>
        <p:nvSpPr>
          <p:cNvPr id="3" name="Text 1"/>
          <p:cNvSpPr/>
          <p:nvPr/>
        </p:nvSpPr>
        <p:spPr>
          <a:xfrm>
            <a:off x="793790" y="3040261"/>
            <a:ext cx="3168134"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Los inicios (1998-2000)</a:t>
            </a:r>
            <a:endParaRPr lang="en-US" sz="2200" dirty="0"/>
          </a:p>
        </p:txBody>
      </p:sp>
      <p:sp>
        <p:nvSpPr>
          <p:cNvPr id="4" name="Text 2"/>
          <p:cNvSpPr/>
          <p:nvPr/>
        </p:nvSpPr>
        <p:spPr>
          <a:xfrm>
            <a:off x="793790" y="3621405"/>
            <a:ext cx="7604284"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Fundada por Evan Goldberg con el apoyo de Larry Ellison (Oracle), NetSuite fue una de las primeras empresas en ofrecer aplicaciones empresariales completamente basadas en la nube. Originalmente llamada NetLedger, revolucionó el concepto de software como servicio (SaaS).</a:t>
            </a:r>
            <a:endParaRPr lang="en-US" sz="1750" dirty="0"/>
          </a:p>
        </p:txBody>
      </p:sp>
      <p:sp>
        <p:nvSpPr>
          <p:cNvPr id="5" name="Text 3"/>
          <p:cNvSpPr/>
          <p:nvPr/>
        </p:nvSpPr>
        <p:spPr>
          <a:xfrm>
            <a:off x="793790" y="5299829"/>
            <a:ext cx="4745950"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Expansión y liderazgo (2007-2016)</a:t>
            </a:r>
            <a:endParaRPr lang="en-US" sz="2200" dirty="0"/>
          </a:p>
        </p:txBody>
      </p:sp>
      <p:sp>
        <p:nvSpPr>
          <p:cNvPr id="6" name="Text 4"/>
          <p:cNvSpPr/>
          <p:nvPr/>
        </p:nvSpPr>
        <p:spPr>
          <a:xfrm>
            <a:off x="793790" y="5880973"/>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En 2007 salió a bolsa en NYSE. Durante esta década, NetSuite se consolidó como líder en ERPs en la nube, expandiéndose globalmente y añadiendo funcionalidades de CRM, comercio electrónico y gestión de inventarios.</a:t>
            </a:r>
            <a:endParaRPr lang="en-US" sz="1750" dirty="0"/>
          </a:p>
        </p:txBody>
      </p:sp>
      <p:sp>
        <p:nvSpPr>
          <p:cNvPr id="7" name="Text 5"/>
          <p:cNvSpPr/>
          <p:nvPr/>
        </p:nvSpPr>
        <p:spPr>
          <a:xfrm>
            <a:off x="8959096" y="3040261"/>
            <a:ext cx="4097060"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Adquisición por Oracle (2016)</a:t>
            </a:r>
            <a:endParaRPr lang="en-US" sz="2200" dirty="0"/>
          </a:p>
        </p:txBody>
      </p:sp>
      <p:sp>
        <p:nvSpPr>
          <p:cNvPr id="8" name="Text 6"/>
          <p:cNvSpPr/>
          <p:nvPr/>
        </p:nvSpPr>
        <p:spPr>
          <a:xfrm>
            <a:off x="8959096" y="3621405"/>
            <a:ext cx="4885015"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Oracle adquirió NetSuite por 9.300 millones de dólares, la mayor adquisición de la historia de Oracle hasta ese momento. Esto permitió a NetSuite acelerar su innovación y alcance global.</a:t>
            </a:r>
            <a:endParaRPr lang="en-US" sz="1750" dirty="0"/>
          </a:p>
        </p:txBody>
      </p:sp>
      <p:sp>
        <p:nvSpPr>
          <p:cNvPr id="9" name="Text 7"/>
          <p:cNvSpPr/>
          <p:nvPr/>
        </p:nvSpPr>
        <p:spPr>
          <a:xfrm>
            <a:off x="8959096" y="52998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Era actual</a:t>
            </a:r>
            <a:endParaRPr lang="en-US" sz="2200" dirty="0"/>
          </a:p>
        </p:txBody>
      </p:sp>
      <p:sp>
        <p:nvSpPr>
          <p:cNvPr id="10" name="Text 8"/>
          <p:cNvSpPr/>
          <p:nvPr/>
        </p:nvSpPr>
        <p:spPr>
          <a:xfrm>
            <a:off x="8959096" y="5880973"/>
            <a:ext cx="4885015"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Actualmente, NetSuite cuenta con más de 37.000 clientes en más de 200 países y territorios, consolidando su presencia global.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6150" y="564118"/>
            <a:ext cx="7891701" cy="1118235"/>
          </a:xfrm>
          <a:prstGeom prst="rect">
            <a:avLst/>
          </a:prstGeom>
          <a:noFill/>
          <a:ln/>
        </p:spPr>
        <p:txBody>
          <a:bodyPr wrap="square" lIns="0" tIns="0" rIns="0" bIns="0" rtlCol="0" anchor="t"/>
          <a:lstStyle/>
          <a:p>
            <a:pPr algn="l" indent="0" marL="0">
              <a:lnSpc>
                <a:spcPts val="4400"/>
              </a:lnSpc>
              <a:buNone/>
            </a:pPr>
            <a:r>
              <a:rPr lang="en-US" sz="3500" dirty="0">
                <a:solidFill>
                  <a:srgbClr val="F2F0F4"/>
                </a:solidFill>
                <a:latin typeface="Montserrat" pitchFamily="34" charset="0"/>
                <a:ea typeface="Montserrat" pitchFamily="34" charset="-122"/>
                <a:cs typeface="Montserrat" pitchFamily="34" charset="-120"/>
              </a:rPr>
              <a:t>Posición dominante en el mercado global</a:t>
            </a:r>
            <a:endParaRPr lang="en-US" sz="3500" dirty="0"/>
          </a:p>
        </p:txBody>
      </p:sp>
      <p:sp>
        <p:nvSpPr>
          <p:cNvPr id="4" name="Text 1"/>
          <p:cNvSpPr/>
          <p:nvPr/>
        </p:nvSpPr>
        <p:spPr>
          <a:xfrm>
            <a:off x="626150" y="2040017"/>
            <a:ext cx="2481501" cy="590312"/>
          </a:xfrm>
          <a:prstGeom prst="rect">
            <a:avLst/>
          </a:prstGeom>
          <a:noFill/>
          <a:ln/>
        </p:spPr>
        <p:txBody>
          <a:bodyPr wrap="none" lIns="0" tIns="0" rIns="0" bIns="0" rtlCol="0" anchor="t"/>
          <a:lstStyle/>
          <a:p>
            <a:pPr algn="ctr" indent="0" marL="0">
              <a:lnSpc>
                <a:spcPts val="4600"/>
              </a:lnSpc>
              <a:buNone/>
            </a:pPr>
            <a:r>
              <a:rPr lang="en-US" sz="4600" dirty="0">
                <a:solidFill>
                  <a:srgbClr val="DCD7E5"/>
                </a:solidFill>
                <a:latin typeface="Montserrat" pitchFamily="34" charset="0"/>
                <a:ea typeface="Montserrat" pitchFamily="34" charset="-122"/>
                <a:cs typeface="Montserrat" pitchFamily="34" charset="-120"/>
              </a:rPr>
              <a:t>37K+</a:t>
            </a:r>
            <a:endParaRPr lang="en-US" sz="4600" dirty="0"/>
          </a:p>
        </p:txBody>
      </p:sp>
      <p:sp>
        <p:nvSpPr>
          <p:cNvPr id="5" name="Text 2"/>
          <p:cNvSpPr/>
          <p:nvPr/>
        </p:nvSpPr>
        <p:spPr>
          <a:xfrm>
            <a:off x="748665" y="2853809"/>
            <a:ext cx="2236351" cy="279440"/>
          </a:xfrm>
          <a:prstGeom prst="rect">
            <a:avLst/>
          </a:prstGeom>
          <a:noFill/>
          <a:ln/>
        </p:spPr>
        <p:txBody>
          <a:bodyPr wrap="none" lIns="0" tIns="0" rIns="0" bIns="0" rtlCol="0" anchor="t"/>
          <a:lstStyle/>
          <a:p>
            <a:pPr algn="ctr" indent="0" marL="0">
              <a:lnSpc>
                <a:spcPts val="2200"/>
              </a:lnSpc>
              <a:buNone/>
            </a:pPr>
            <a:r>
              <a:rPr lang="en-US" sz="1750" dirty="0">
                <a:solidFill>
                  <a:srgbClr val="DCD7E5"/>
                </a:solidFill>
                <a:latin typeface="Montserrat" pitchFamily="34" charset="0"/>
                <a:ea typeface="Montserrat" pitchFamily="34" charset="-122"/>
                <a:cs typeface="Montserrat" pitchFamily="34" charset="-120"/>
              </a:rPr>
              <a:t>Clientes activos</a:t>
            </a:r>
            <a:endParaRPr lang="en-US" sz="1750" dirty="0"/>
          </a:p>
        </p:txBody>
      </p:sp>
      <p:sp>
        <p:nvSpPr>
          <p:cNvPr id="6" name="Text 3"/>
          <p:cNvSpPr/>
          <p:nvPr/>
        </p:nvSpPr>
        <p:spPr>
          <a:xfrm>
            <a:off x="626150" y="3240524"/>
            <a:ext cx="2481501" cy="572453"/>
          </a:xfrm>
          <a:prstGeom prst="rect">
            <a:avLst/>
          </a:prstGeom>
          <a:noFill/>
          <a:ln/>
        </p:spPr>
        <p:txBody>
          <a:bodyPr wrap="square" lIns="0" tIns="0" rIns="0" bIns="0" rtlCol="0" anchor="t"/>
          <a:lstStyle/>
          <a:p>
            <a:pPr algn="ct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Empresas de todos los tamaños confían en NetSuite.</a:t>
            </a:r>
            <a:endParaRPr lang="en-US" sz="1400" dirty="0"/>
          </a:p>
        </p:txBody>
      </p:sp>
      <p:sp>
        <p:nvSpPr>
          <p:cNvPr id="7" name="Text 4"/>
          <p:cNvSpPr/>
          <p:nvPr/>
        </p:nvSpPr>
        <p:spPr>
          <a:xfrm>
            <a:off x="3331250" y="2040017"/>
            <a:ext cx="2481501" cy="590312"/>
          </a:xfrm>
          <a:prstGeom prst="rect">
            <a:avLst/>
          </a:prstGeom>
          <a:noFill/>
          <a:ln/>
        </p:spPr>
        <p:txBody>
          <a:bodyPr wrap="none" lIns="0" tIns="0" rIns="0" bIns="0" rtlCol="0" anchor="t"/>
          <a:lstStyle/>
          <a:p>
            <a:pPr algn="ctr" indent="0" marL="0">
              <a:lnSpc>
                <a:spcPts val="4600"/>
              </a:lnSpc>
              <a:buNone/>
            </a:pPr>
            <a:r>
              <a:rPr lang="en-US" sz="4600" dirty="0">
                <a:solidFill>
                  <a:srgbClr val="DCD7E5"/>
                </a:solidFill>
                <a:latin typeface="Montserrat" pitchFamily="34" charset="0"/>
                <a:ea typeface="Montserrat" pitchFamily="34" charset="-122"/>
                <a:cs typeface="Montserrat" pitchFamily="34" charset="-120"/>
              </a:rPr>
              <a:t>217</a:t>
            </a:r>
            <a:endParaRPr lang="en-US" sz="4600" dirty="0"/>
          </a:p>
        </p:txBody>
      </p:sp>
      <p:sp>
        <p:nvSpPr>
          <p:cNvPr id="8" name="Text 5"/>
          <p:cNvSpPr/>
          <p:nvPr/>
        </p:nvSpPr>
        <p:spPr>
          <a:xfrm>
            <a:off x="3453765" y="2853809"/>
            <a:ext cx="2236351" cy="279440"/>
          </a:xfrm>
          <a:prstGeom prst="rect">
            <a:avLst/>
          </a:prstGeom>
          <a:noFill/>
          <a:ln/>
        </p:spPr>
        <p:txBody>
          <a:bodyPr wrap="none" lIns="0" tIns="0" rIns="0" bIns="0" rtlCol="0" anchor="t"/>
          <a:lstStyle/>
          <a:p>
            <a:pPr algn="ctr" indent="0" marL="0">
              <a:lnSpc>
                <a:spcPts val="2200"/>
              </a:lnSpc>
              <a:buNone/>
            </a:pPr>
            <a:r>
              <a:rPr lang="en-US" sz="1750" dirty="0">
                <a:solidFill>
                  <a:srgbClr val="DCD7E5"/>
                </a:solidFill>
                <a:latin typeface="Montserrat" pitchFamily="34" charset="0"/>
                <a:ea typeface="Montserrat" pitchFamily="34" charset="-122"/>
                <a:cs typeface="Montserrat" pitchFamily="34" charset="-120"/>
              </a:rPr>
              <a:t>Países y Territorios</a:t>
            </a:r>
            <a:endParaRPr lang="en-US" sz="1750" dirty="0"/>
          </a:p>
        </p:txBody>
      </p:sp>
      <p:sp>
        <p:nvSpPr>
          <p:cNvPr id="9" name="Text 6"/>
          <p:cNvSpPr/>
          <p:nvPr/>
        </p:nvSpPr>
        <p:spPr>
          <a:xfrm>
            <a:off x="3331250" y="3240524"/>
            <a:ext cx="2481501" cy="572453"/>
          </a:xfrm>
          <a:prstGeom prst="rect">
            <a:avLst/>
          </a:prstGeom>
          <a:noFill/>
          <a:ln/>
        </p:spPr>
        <p:txBody>
          <a:bodyPr wrap="square" lIns="0" tIns="0" rIns="0" bIns="0" rtlCol="0" anchor="t"/>
          <a:lstStyle/>
          <a:p>
            <a:pPr algn="ct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Presencia global con soporte multimoneda y multiidioma.</a:t>
            </a:r>
            <a:endParaRPr lang="en-US" sz="1400" dirty="0"/>
          </a:p>
        </p:txBody>
      </p:sp>
      <p:sp>
        <p:nvSpPr>
          <p:cNvPr id="10" name="Text 7"/>
          <p:cNvSpPr/>
          <p:nvPr/>
        </p:nvSpPr>
        <p:spPr>
          <a:xfrm>
            <a:off x="6036350" y="2040017"/>
            <a:ext cx="2481501" cy="590312"/>
          </a:xfrm>
          <a:prstGeom prst="rect">
            <a:avLst/>
          </a:prstGeom>
          <a:noFill/>
          <a:ln/>
        </p:spPr>
        <p:txBody>
          <a:bodyPr wrap="none" lIns="0" tIns="0" rIns="0" bIns="0" rtlCol="0" anchor="t"/>
          <a:lstStyle/>
          <a:p>
            <a:pPr algn="ctr" indent="0" marL="0">
              <a:lnSpc>
                <a:spcPts val="4600"/>
              </a:lnSpc>
              <a:buNone/>
            </a:pPr>
            <a:r>
              <a:rPr lang="en-US" sz="4600" dirty="0">
                <a:solidFill>
                  <a:srgbClr val="DCD7E5"/>
                </a:solidFill>
                <a:latin typeface="Montserrat" pitchFamily="34" charset="0"/>
                <a:ea typeface="Montserrat" pitchFamily="34" charset="-122"/>
                <a:cs typeface="Montserrat" pitchFamily="34" charset="-120"/>
              </a:rPr>
              <a:t>#1</a:t>
            </a:r>
            <a:endParaRPr lang="en-US" sz="4600" dirty="0"/>
          </a:p>
        </p:txBody>
      </p:sp>
      <p:sp>
        <p:nvSpPr>
          <p:cNvPr id="11" name="Text 8"/>
          <p:cNvSpPr/>
          <p:nvPr/>
        </p:nvSpPr>
        <p:spPr>
          <a:xfrm>
            <a:off x="6158865" y="2853809"/>
            <a:ext cx="2236351" cy="279440"/>
          </a:xfrm>
          <a:prstGeom prst="rect">
            <a:avLst/>
          </a:prstGeom>
          <a:noFill/>
          <a:ln/>
        </p:spPr>
        <p:txBody>
          <a:bodyPr wrap="none" lIns="0" tIns="0" rIns="0" bIns="0" rtlCol="0" anchor="t"/>
          <a:lstStyle/>
          <a:p>
            <a:pPr algn="ctr" indent="0" marL="0">
              <a:lnSpc>
                <a:spcPts val="2200"/>
              </a:lnSpc>
              <a:buNone/>
            </a:pPr>
            <a:r>
              <a:rPr lang="en-US" sz="1750" dirty="0">
                <a:solidFill>
                  <a:srgbClr val="DCD7E5"/>
                </a:solidFill>
                <a:latin typeface="Montserrat" pitchFamily="34" charset="0"/>
                <a:ea typeface="Montserrat" pitchFamily="34" charset="-122"/>
                <a:cs typeface="Montserrat" pitchFamily="34" charset="-120"/>
              </a:rPr>
              <a:t>ERP en la nube</a:t>
            </a:r>
            <a:endParaRPr lang="en-US" sz="1750" dirty="0"/>
          </a:p>
        </p:txBody>
      </p:sp>
      <p:sp>
        <p:nvSpPr>
          <p:cNvPr id="12" name="Text 9"/>
          <p:cNvSpPr/>
          <p:nvPr/>
        </p:nvSpPr>
        <p:spPr>
          <a:xfrm>
            <a:off x="6036350" y="3240524"/>
            <a:ext cx="2481501" cy="572453"/>
          </a:xfrm>
          <a:prstGeom prst="rect">
            <a:avLst/>
          </a:prstGeom>
          <a:noFill/>
          <a:ln/>
        </p:spPr>
        <p:txBody>
          <a:bodyPr wrap="square" lIns="0" tIns="0" rIns="0" bIns="0" rtlCol="0" anchor="t"/>
          <a:lstStyle/>
          <a:p>
            <a:pPr algn="ct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Líder del mercado según Gartner y analistas principales.</a:t>
            </a:r>
            <a:endParaRPr lang="en-US" sz="1400" dirty="0"/>
          </a:p>
        </p:txBody>
      </p:sp>
      <p:sp>
        <p:nvSpPr>
          <p:cNvPr id="13" name="Text 10"/>
          <p:cNvSpPr/>
          <p:nvPr/>
        </p:nvSpPr>
        <p:spPr>
          <a:xfrm>
            <a:off x="3331250" y="4260175"/>
            <a:ext cx="2481501" cy="590312"/>
          </a:xfrm>
          <a:prstGeom prst="rect">
            <a:avLst/>
          </a:prstGeom>
          <a:noFill/>
          <a:ln/>
        </p:spPr>
        <p:txBody>
          <a:bodyPr wrap="none" lIns="0" tIns="0" rIns="0" bIns="0" rtlCol="0" anchor="t"/>
          <a:lstStyle/>
          <a:p>
            <a:pPr algn="ctr" indent="0" marL="0">
              <a:lnSpc>
                <a:spcPts val="4600"/>
              </a:lnSpc>
              <a:buNone/>
            </a:pPr>
            <a:r>
              <a:rPr lang="en-US" sz="4600" dirty="0">
                <a:solidFill>
                  <a:srgbClr val="DCD7E5"/>
                </a:solidFill>
                <a:latin typeface="Montserrat" pitchFamily="34" charset="0"/>
                <a:ea typeface="Montserrat" pitchFamily="34" charset="-122"/>
                <a:cs typeface="Montserrat" pitchFamily="34" charset="-120"/>
              </a:rPr>
              <a:t>40%</a:t>
            </a:r>
            <a:endParaRPr lang="en-US" sz="4600" dirty="0"/>
          </a:p>
        </p:txBody>
      </p:sp>
      <p:sp>
        <p:nvSpPr>
          <p:cNvPr id="14" name="Text 11"/>
          <p:cNvSpPr/>
          <p:nvPr/>
        </p:nvSpPr>
        <p:spPr>
          <a:xfrm>
            <a:off x="3453765" y="5073968"/>
            <a:ext cx="2236351" cy="279440"/>
          </a:xfrm>
          <a:prstGeom prst="rect">
            <a:avLst/>
          </a:prstGeom>
          <a:noFill/>
          <a:ln/>
        </p:spPr>
        <p:txBody>
          <a:bodyPr wrap="none" lIns="0" tIns="0" rIns="0" bIns="0" rtlCol="0" anchor="t"/>
          <a:lstStyle/>
          <a:p>
            <a:pPr algn="ctr" indent="0" marL="0">
              <a:lnSpc>
                <a:spcPts val="2200"/>
              </a:lnSpc>
              <a:buNone/>
            </a:pPr>
            <a:r>
              <a:rPr lang="en-US" sz="1750" dirty="0">
                <a:solidFill>
                  <a:srgbClr val="DCD7E5"/>
                </a:solidFill>
                <a:latin typeface="Montserrat" pitchFamily="34" charset="0"/>
                <a:ea typeface="Montserrat" pitchFamily="34" charset="-122"/>
                <a:cs typeface="Montserrat" pitchFamily="34" charset="-120"/>
              </a:rPr>
              <a:t>Cuota de mercado</a:t>
            </a:r>
            <a:endParaRPr lang="en-US" sz="1750" dirty="0"/>
          </a:p>
        </p:txBody>
      </p:sp>
      <p:sp>
        <p:nvSpPr>
          <p:cNvPr id="15" name="Text 12"/>
          <p:cNvSpPr/>
          <p:nvPr/>
        </p:nvSpPr>
        <p:spPr>
          <a:xfrm>
            <a:off x="3331250" y="5460683"/>
            <a:ext cx="2481501" cy="858679"/>
          </a:xfrm>
          <a:prstGeom prst="rect">
            <a:avLst/>
          </a:prstGeom>
          <a:noFill/>
          <a:ln/>
        </p:spPr>
        <p:txBody>
          <a:bodyPr wrap="square" lIns="0" tIns="0" rIns="0" bIns="0" rtlCol="0" anchor="t"/>
          <a:lstStyle/>
          <a:p>
            <a:pPr algn="ctr"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Dominio en el segmento de ERPs SaaS para medianas empresas.</a:t>
            </a:r>
            <a:endParaRPr lang="en-US" sz="1400" dirty="0"/>
          </a:p>
        </p:txBody>
      </p:sp>
      <p:sp>
        <p:nvSpPr>
          <p:cNvPr id="16" name="Text 13"/>
          <p:cNvSpPr/>
          <p:nvPr/>
        </p:nvSpPr>
        <p:spPr>
          <a:xfrm>
            <a:off x="626150" y="6520577"/>
            <a:ext cx="7891701" cy="1144905"/>
          </a:xfrm>
          <a:prstGeom prst="rect">
            <a:avLst/>
          </a:prstGeom>
          <a:noFill/>
          <a:ln/>
        </p:spPr>
        <p:txBody>
          <a:bodyPr wrap="square" lIns="0" tIns="0" rIns="0" bIns="0" rtlCol="0" anchor="t"/>
          <a:lstStyle/>
          <a:p>
            <a:pPr algn="l" indent="0" marL="0">
              <a:lnSpc>
                <a:spcPts val="2250"/>
              </a:lnSpc>
              <a:buNone/>
            </a:pPr>
            <a:r>
              <a:rPr lang="en-US" sz="1400" dirty="0">
                <a:solidFill>
                  <a:srgbClr val="DCD7E5"/>
                </a:solidFill>
                <a:latin typeface="Heebo Light" pitchFamily="34" charset="0"/>
                <a:ea typeface="Heebo Light" pitchFamily="34" charset="-122"/>
                <a:cs typeface="Heebo Light" pitchFamily="34" charset="-120"/>
              </a:rPr>
              <a:t>NetSuite lidera el mercado de ERPs en la nube, especialmente en el segmento de empresas medianas, donde ostenta una cuota estimada del 40%. Su crecimiento anual supera el 20%, consolidándose como la opción preferida para organizaciones que buscan una transformación digital ágil y sin necesidad de infraestructura local.</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27892"/>
            <a:ext cx="12662892"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Clientes destacados que confían en NetSuite</a:t>
            </a:r>
            <a:endParaRPr lang="en-US" sz="4450" dirty="0"/>
          </a:p>
        </p:txBody>
      </p:sp>
      <p:pic>
        <p:nvPicPr>
          <p:cNvPr id="3" name="Image 0" descr="preencoded.png">    </p:cNvPr>
          <p:cNvPicPr>
            <a:picLocks noChangeAspect="1"/>
          </p:cNvPicPr>
          <p:nvPr/>
        </p:nvPicPr>
        <p:blipFill>
          <a:blip r:embed="rId1"/>
          <a:stretch>
            <a:fillRect/>
          </a:stretch>
        </p:blipFill>
        <p:spPr>
          <a:xfrm>
            <a:off x="793790" y="2390299"/>
            <a:ext cx="1767840" cy="1767840"/>
          </a:xfrm>
          <a:prstGeom prst="rect">
            <a:avLst/>
          </a:prstGeom>
        </p:spPr>
      </p:pic>
      <p:sp>
        <p:nvSpPr>
          <p:cNvPr id="4" name="Text 1"/>
          <p:cNvSpPr/>
          <p:nvPr/>
        </p:nvSpPr>
        <p:spPr>
          <a:xfrm>
            <a:off x="793790" y="44416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NBC Universal</a:t>
            </a:r>
            <a:endParaRPr lang="en-US" sz="2200" dirty="0"/>
          </a:p>
        </p:txBody>
      </p:sp>
      <p:sp>
        <p:nvSpPr>
          <p:cNvPr id="5" name="Text 2"/>
          <p:cNvSpPr/>
          <p:nvPr/>
        </p:nvSpPr>
        <p:spPr>
          <a:xfrm>
            <a:off x="793790" y="4932045"/>
            <a:ext cx="3048000"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Gestión financiera y operativa para producción de contenidos mediáticos</a:t>
            </a:r>
            <a:endParaRPr lang="en-US" sz="1750" dirty="0"/>
          </a:p>
        </p:txBody>
      </p:sp>
      <p:pic>
        <p:nvPicPr>
          <p:cNvPr id="6" name="Image 1" descr="preencoded.png">    </p:cNvPr>
          <p:cNvPicPr>
            <a:picLocks noChangeAspect="1"/>
          </p:cNvPicPr>
          <p:nvPr/>
        </p:nvPicPr>
        <p:blipFill>
          <a:blip r:embed="rId2"/>
          <a:stretch>
            <a:fillRect/>
          </a:stretch>
        </p:blipFill>
        <p:spPr>
          <a:xfrm>
            <a:off x="4125278" y="2390299"/>
            <a:ext cx="1767840" cy="1767840"/>
          </a:xfrm>
          <a:prstGeom prst="rect">
            <a:avLst/>
          </a:prstGeom>
        </p:spPr>
      </p:pic>
      <p:sp>
        <p:nvSpPr>
          <p:cNvPr id="7" name="Text 3"/>
          <p:cNvSpPr/>
          <p:nvPr/>
        </p:nvSpPr>
        <p:spPr>
          <a:xfrm>
            <a:off x="4125278" y="44416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Zumba Fitness</a:t>
            </a:r>
            <a:endParaRPr lang="en-US" sz="2200" dirty="0"/>
          </a:p>
        </p:txBody>
      </p:sp>
      <p:sp>
        <p:nvSpPr>
          <p:cNvPr id="8" name="Text 4"/>
          <p:cNvSpPr/>
          <p:nvPr/>
        </p:nvSpPr>
        <p:spPr>
          <a:xfrm>
            <a:off x="4125278" y="4932045"/>
            <a:ext cx="3048119"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Control de operaciones globales y comercio electrónico internacional</a:t>
            </a:r>
            <a:endParaRPr lang="en-US" sz="1750" dirty="0"/>
          </a:p>
        </p:txBody>
      </p:sp>
      <p:pic>
        <p:nvPicPr>
          <p:cNvPr id="9" name="Image 2" descr="preencoded.png">    </p:cNvPr>
          <p:cNvPicPr>
            <a:picLocks noChangeAspect="1"/>
          </p:cNvPicPr>
          <p:nvPr/>
        </p:nvPicPr>
        <p:blipFill>
          <a:blip r:embed="rId3"/>
          <a:stretch>
            <a:fillRect/>
          </a:stretch>
        </p:blipFill>
        <p:spPr>
          <a:xfrm>
            <a:off x="7456884" y="2390299"/>
            <a:ext cx="1767840" cy="1767840"/>
          </a:xfrm>
          <a:prstGeom prst="rect">
            <a:avLst/>
          </a:prstGeom>
        </p:spPr>
      </p:pic>
      <p:sp>
        <p:nvSpPr>
          <p:cNvPr id="10" name="Text 5"/>
          <p:cNvSpPr/>
          <p:nvPr/>
        </p:nvSpPr>
        <p:spPr>
          <a:xfrm>
            <a:off x="7456884" y="44416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Williams-Sonoma</a:t>
            </a:r>
            <a:endParaRPr lang="en-US" sz="2200" dirty="0"/>
          </a:p>
        </p:txBody>
      </p:sp>
      <p:sp>
        <p:nvSpPr>
          <p:cNvPr id="11" name="Text 6"/>
          <p:cNvSpPr/>
          <p:nvPr/>
        </p:nvSpPr>
        <p:spPr>
          <a:xfrm>
            <a:off x="7456884" y="4932045"/>
            <a:ext cx="304811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Gestión omnicanal de retail y control de inventarios</a:t>
            </a:r>
            <a:endParaRPr lang="en-US" sz="1750" dirty="0"/>
          </a:p>
        </p:txBody>
      </p:sp>
      <p:pic>
        <p:nvPicPr>
          <p:cNvPr id="12" name="Image 3" descr="preencoded.png">    </p:cNvPr>
          <p:cNvPicPr>
            <a:picLocks noChangeAspect="1"/>
          </p:cNvPicPr>
          <p:nvPr/>
        </p:nvPicPr>
        <p:blipFill>
          <a:blip r:embed="rId4"/>
          <a:stretch>
            <a:fillRect/>
          </a:stretch>
        </p:blipFill>
        <p:spPr>
          <a:xfrm>
            <a:off x="10788491" y="2390299"/>
            <a:ext cx="1767840" cy="1767840"/>
          </a:xfrm>
          <a:prstGeom prst="rect">
            <a:avLst/>
          </a:prstGeom>
        </p:spPr>
      </p:pic>
      <p:sp>
        <p:nvSpPr>
          <p:cNvPr id="13" name="Text 7"/>
          <p:cNvSpPr/>
          <p:nvPr/>
        </p:nvSpPr>
        <p:spPr>
          <a:xfrm>
            <a:off x="10788491" y="44416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Bench</a:t>
            </a:r>
            <a:endParaRPr lang="en-US" sz="2200" dirty="0"/>
          </a:p>
        </p:txBody>
      </p:sp>
      <p:sp>
        <p:nvSpPr>
          <p:cNvPr id="14" name="Text 8"/>
          <p:cNvSpPr/>
          <p:nvPr/>
        </p:nvSpPr>
        <p:spPr>
          <a:xfrm>
            <a:off x="10788491" y="4932045"/>
            <a:ext cx="304811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Automatización de procesos contables y financieros</a:t>
            </a:r>
            <a:endParaRPr lang="en-US" sz="1750" dirty="0"/>
          </a:p>
        </p:txBody>
      </p:sp>
      <p:sp>
        <p:nvSpPr>
          <p:cNvPr id="15" name="Text 9"/>
          <p:cNvSpPr/>
          <p:nvPr/>
        </p:nvSpPr>
        <p:spPr>
          <a:xfrm>
            <a:off x="793790" y="627590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NetSuite da servicio a empresas de retail, servicios profesionales, manufactura, software y distribución. Entre sus clientes también destacan Braintree, Casper y DocuSign.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41746"/>
          </a:xfrm>
          <a:prstGeom prst="rect">
            <a:avLst/>
          </a:prstGeom>
        </p:spPr>
      </p:pic>
      <p:sp>
        <p:nvSpPr>
          <p:cNvPr id="3" name="Text 0"/>
          <p:cNvSpPr/>
          <p:nvPr/>
        </p:nvSpPr>
        <p:spPr>
          <a:xfrm>
            <a:off x="711637" y="3106222"/>
            <a:ext cx="9878973" cy="635437"/>
          </a:xfrm>
          <a:prstGeom prst="rect">
            <a:avLst/>
          </a:prstGeom>
          <a:noFill/>
          <a:ln/>
        </p:spPr>
        <p:txBody>
          <a:bodyPr wrap="none" lIns="0" tIns="0" rIns="0" bIns="0" rtlCol="0" anchor="t"/>
          <a:lstStyle/>
          <a:p>
            <a:pPr algn="l" indent="0" marL="0">
              <a:lnSpc>
                <a:spcPts val="5000"/>
              </a:lnSpc>
              <a:buNone/>
            </a:pPr>
            <a:r>
              <a:rPr lang="en-US" sz="4000" dirty="0">
                <a:solidFill>
                  <a:srgbClr val="F2F0F4"/>
                </a:solidFill>
                <a:latin typeface="Montserrat" pitchFamily="34" charset="0"/>
                <a:ea typeface="Montserrat" pitchFamily="34" charset="-122"/>
                <a:cs typeface="Montserrat" pitchFamily="34" charset="-120"/>
              </a:rPr>
              <a:t>Arquitectura técnica: Nativa en la nube</a:t>
            </a:r>
            <a:endParaRPr lang="en-US" sz="4000" dirty="0"/>
          </a:p>
        </p:txBody>
      </p:sp>
      <p:sp>
        <p:nvSpPr>
          <p:cNvPr id="4" name="Shape 1"/>
          <p:cNvSpPr/>
          <p:nvPr/>
        </p:nvSpPr>
        <p:spPr>
          <a:xfrm>
            <a:off x="711637" y="4046577"/>
            <a:ext cx="4266843" cy="3618548"/>
          </a:xfrm>
          <a:prstGeom prst="roundRect">
            <a:avLst>
              <a:gd name="adj" fmla="val 2360"/>
            </a:avLst>
          </a:prstGeom>
          <a:solidFill>
            <a:srgbClr val="31136C"/>
          </a:solidFill>
          <a:ln w="7620">
            <a:solidFill>
              <a:srgbClr val="4A2C85"/>
            </a:solidFill>
            <a:prstDash val="solid"/>
          </a:ln>
        </p:spPr>
      </p:sp>
      <p:pic>
        <p:nvPicPr>
          <p:cNvPr id="5" name="Image 1" descr="preencoded.png">    </p:cNvPr>
          <p:cNvPicPr>
            <a:picLocks noChangeAspect="1"/>
          </p:cNvPicPr>
          <p:nvPr/>
        </p:nvPicPr>
        <p:blipFill>
          <a:blip r:embed="rId2"/>
          <a:stretch>
            <a:fillRect/>
          </a:stretch>
        </p:blipFill>
        <p:spPr>
          <a:xfrm>
            <a:off x="922496" y="4257437"/>
            <a:ext cx="609957" cy="609957"/>
          </a:xfrm>
          <a:prstGeom prst="rect">
            <a:avLst/>
          </a:prstGeom>
        </p:spPr>
      </p:pic>
      <p:pic>
        <p:nvPicPr>
          <p:cNvPr id="6" name="Image 2" descr="preencoded.png">    </p:cNvPr>
          <p:cNvPicPr>
            <a:picLocks noChangeAspect="1"/>
          </p:cNvPicPr>
          <p:nvPr/>
        </p:nvPicPr>
        <p:blipFill>
          <a:blip r:embed="rId3"/>
          <a:stretch>
            <a:fillRect/>
          </a:stretch>
        </p:blipFill>
        <p:spPr>
          <a:xfrm>
            <a:off x="1090255" y="4390787"/>
            <a:ext cx="274439" cy="343138"/>
          </a:xfrm>
          <a:prstGeom prst="rect">
            <a:avLst/>
          </a:prstGeom>
        </p:spPr>
      </p:pic>
      <p:sp>
        <p:nvSpPr>
          <p:cNvPr id="7" name="Text 2"/>
          <p:cNvSpPr/>
          <p:nvPr/>
        </p:nvSpPr>
        <p:spPr>
          <a:xfrm>
            <a:off x="922496" y="5070634"/>
            <a:ext cx="2541746" cy="317659"/>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Multi-tenant SaaS</a:t>
            </a:r>
            <a:endParaRPr lang="en-US" sz="2000" dirty="0"/>
          </a:p>
        </p:txBody>
      </p:sp>
      <p:sp>
        <p:nvSpPr>
          <p:cNvPr id="8" name="Text 3"/>
          <p:cNvSpPr/>
          <p:nvPr/>
        </p:nvSpPr>
        <p:spPr>
          <a:xfrm>
            <a:off x="922496" y="5510213"/>
            <a:ext cx="3845123" cy="1626394"/>
          </a:xfrm>
          <a:prstGeom prst="rect">
            <a:avLst/>
          </a:prstGeom>
          <a:noFill/>
          <a:ln/>
        </p:spPr>
        <p:txBody>
          <a:bodyPr wrap="squar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Arquitectura compartida donde todos los clientes utilizan la misma infraestructura y versión del software, optimizando recursos y garantizando actualizaciones automáticas sin interrupciones.</a:t>
            </a:r>
            <a:endParaRPr lang="en-US" sz="1600" dirty="0"/>
          </a:p>
        </p:txBody>
      </p:sp>
      <p:sp>
        <p:nvSpPr>
          <p:cNvPr id="9" name="Shape 4"/>
          <p:cNvSpPr/>
          <p:nvPr/>
        </p:nvSpPr>
        <p:spPr>
          <a:xfrm>
            <a:off x="5181719" y="4046577"/>
            <a:ext cx="4266843" cy="3618548"/>
          </a:xfrm>
          <a:prstGeom prst="roundRect">
            <a:avLst>
              <a:gd name="adj" fmla="val 2360"/>
            </a:avLst>
          </a:prstGeom>
          <a:solidFill>
            <a:srgbClr val="31136C"/>
          </a:solidFill>
          <a:ln w="7620">
            <a:solidFill>
              <a:srgbClr val="4A2C85"/>
            </a:solidFill>
            <a:prstDash val="solid"/>
          </a:ln>
        </p:spPr>
      </p:sp>
      <p:pic>
        <p:nvPicPr>
          <p:cNvPr id="10" name="Image 3" descr="preencoded.png">    </p:cNvPr>
          <p:cNvPicPr>
            <a:picLocks noChangeAspect="1"/>
          </p:cNvPicPr>
          <p:nvPr/>
        </p:nvPicPr>
        <p:blipFill>
          <a:blip r:embed="rId4"/>
          <a:stretch>
            <a:fillRect/>
          </a:stretch>
        </p:blipFill>
        <p:spPr>
          <a:xfrm>
            <a:off x="5392579" y="4257437"/>
            <a:ext cx="609957" cy="609957"/>
          </a:xfrm>
          <a:prstGeom prst="rect">
            <a:avLst/>
          </a:prstGeom>
        </p:spPr>
      </p:pic>
      <p:pic>
        <p:nvPicPr>
          <p:cNvPr id="11" name="Image 4" descr="preencoded.png">    </p:cNvPr>
          <p:cNvPicPr>
            <a:picLocks noChangeAspect="1"/>
          </p:cNvPicPr>
          <p:nvPr/>
        </p:nvPicPr>
        <p:blipFill>
          <a:blip r:embed="rId5"/>
          <a:stretch>
            <a:fillRect/>
          </a:stretch>
        </p:blipFill>
        <p:spPr>
          <a:xfrm>
            <a:off x="5560338" y="4390787"/>
            <a:ext cx="274439" cy="343138"/>
          </a:xfrm>
          <a:prstGeom prst="rect">
            <a:avLst/>
          </a:prstGeom>
        </p:spPr>
      </p:pic>
      <p:sp>
        <p:nvSpPr>
          <p:cNvPr id="12" name="Text 5"/>
          <p:cNvSpPr/>
          <p:nvPr/>
        </p:nvSpPr>
        <p:spPr>
          <a:xfrm>
            <a:off x="5392579" y="5070634"/>
            <a:ext cx="3344466" cy="317659"/>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Arquitectura de tres capas</a:t>
            </a:r>
            <a:endParaRPr lang="en-US" sz="2000" dirty="0"/>
          </a:p>
        </p:txBody>
      </p:sp>
      <p:sp>
        <p:nvSpPr>
          <p:cNvPr id="13" name="Text 6"/>
          <p:cNvSpPr/>
          <p:nvPr/>
        </p:nvSpPr>
        <p:spPr>
          <a:xfrm>
            <a:off x="5392579" y="5510213"/>
            <a:ext cx="3845123" cy="1626394"/>
          </a:xfrm>
          <a:prstGeom prst="rect">
            <a:avLst/>
          </a:prstGeom>
          <a:noFill/>
          <a:ln/>
        </p:spPr>
        <p:txBody>
          <a:bodyPr wrap="square" lIns="0" tIns="0" rIns="0" bIns="0" rtlCol="0" anchor="t"/>
          <a:lstStyle/>
          <a:p>
            <a:pPr algn="l" indent="0" marL="0">
              <a:lnSpc>
                <a:spcPts val="2550"/>
              </a:lnSpc>
              <a:buNone/>
            </a:pPr>
            <a:r>
              <a:rPr lang="en-US" sz="1600" b="1" dirty="0">
                <a:solidFill>
                  <a:srgbClr val="DCD7E5"/>
                </a:solidFill>
                <a:latin typeface="Heebo Light" pitchFamily="34" charset="0"/>
                <a:ea typeface="Heebo Light" pitchFamily="34" charset="-122"/>
                <a:cs typeface="Heebo Light" pitchFamily="34" charset="-120"/>
              </a:rPr>
              <a:t>Presentación:</a:t>
            </a:r>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 interfaz web responsiva accesible desde cualquier navegador. </a:t>
            </a:r>
            <a:pPr algn="l" indent="0" marL="0">
              <a:lnSpc>
                <a:spcPts val="2550"/>
              </a:lnSpc>
              <a:buNone/>
            </a:pPr>
            <a:r>
              <a:rPr lang="en-US" sz="1600" b="1" dirty="0">
                <a:solidFill>
                  <a:srgbClr val="DCD7E5"/>
                </a:solidFill>
                <a:latin typeface="Heebo Light" pitchFamily="34" charset="0"/>
                <a:ea typeface="Heebo Light" pitchFamily="34" charset="-122"/>
                <a:cs typeface="Heebo Light" pitchFamily="34" charset="-120"/>
              </a:rPr>
              <a:t>Lógica de negocio:</a:t>
            </a:r>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 motor de aplicaciones. </a:t>
            </a:r>
            <a:pPr algn="l" indent="0" marL="0">
              <a:lnSpc>
                <a:spcPts val="2550"/>
              </a:lnSpc>
              <a:buNone/>
            </a:pPr>
            <a:r>
              <a:rPr lang="en-US" sz="1600" b="1" dirty="0">
                <a:solidFill>
                  <a:srgbClr val="DCD7E5"/>
                </a:solidFill>
                <a:latin typeface="Heebo Light" pitchFamily="34" charset="0"/>
                <a:ea typeface="Heebo Light" pitchFamily="34" charset="-122"/>
                <a:cs typeface="Heebo Light" pitchFamily="34" charset="-120"/>
              </a:rPr>
              <a:t>Datos:</a:t>
            </a:r>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 base de datos relacional centralizada.</a:t>
            </a:r>
            <a:endParaRPr lang="en-US" sz="1600" dirty="0"/>
          </a:p>
        </p:txBody>
      </p:sp>
      <p:sp>
        <p:nvSpPr>
          <p:cNvPr id="14" name="Shape 7"/>
          <p:cNvSpPr/>
          <p:nvPr/>
        </p:nvSpPr>
        <p:spPr>
          <a:xfrm>
            <a:off x="9651802" y="4046577"/>
            <a:ext cx="4266843" cy="3618548"/>
          </a:xfrm>
          <a:prstGeom prst="roundRect">
            <a:avLst>
              <a:gd name="adj" fmla="val 2360"/>
            </a:avLst>
          </a:prstGeom>
          <a:solidFill>
            <a:srgbClr val="31136C"/>
          </a:solidFill>
          <a:ln w="7620">
            <a:solidFill>
              <a:srgbClr val="4A2C85"/>
            </a:solidFill>
            <a:prstDash val="solid"/>
          </a:ln>
        </p:spPr>
      </p:sp>
      <p:pic>
        <p:nvPicPr>
          <p:cNvPr id="15" name="Image 5" descr="preencoded.png">    </p:cNvPr>
          <p:cNvPicPr>
            <a:picLocks noChangeAspect="1"/>
          </p:cNvPicPr>
          <p:nvPr/>
        </p:nvPicPr>
        <p:blipFill>
          <a:blip r:embed="rId6"/>
          <a:stretch>
            <a:fillRect/>
          </a:stretch>
        </p:blipFill>
        <p:spPr>
          <a:xfrm>
            <a:off x="9862661" y="4257437"/>
            <a:ext cx="609957" cy="609957"/>
          </a:xfrm>
          <a:prstGeom prst="rect">
            <a:avLst/>
          </a:prstGeom>
        </p:spPr>
      </p:pic>
      <p:pic>
        <p:nvPicPr>
          <p:cNvPr id="16" name="Image 6" descr="preencoded.png">    </p:cNvPr>
          <p:cNvPicPr>
            <a:picLocks noChangeAspect="1"/>
          </p:cNvPicPr>
          <p:nvPr/>
        </p:nvPicPr>
        <p:blipFill>
          <a:blip r:embed="rId7"/>
          <a:stretch>
            <a:fillRect/>
          </a:stretch>
        </p:blipFill>
        <p:spPr>
          <a:xfrm>
            <a:off x="10030420" y="4390787"/>
            <a:ext cx="274439" cy="343138"/>
          </a:xfrm>
          <a:prstGeom prst="rect">
            <a:avLst/>
          </a:prstGeom>
        </p:spPr>
      </p:pic>
      <p:sp>
        <p:nvSpPr>
          <p:cNvPr id="17" name="Text 8"/>
          <p:cNvSpPr/>
          <p:nvPr/>
        </p:nvSpPr>
        <p:spPr>
          <a:xfrm>
            <a:off x="9862661" y="5070634"/>
            <a:ext cx="3845123" cy="635318"/>
          </a:xfrm>
          <a:prstGeom prst="rect">
            <a:avLst/>
          </a:prstGeom>
          <a:noFill/>
          <a:ln/>
        </p:spPr>
        <p:txBody>
          <a:bodyPr wrap="squar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Seguridad y alta disponibilidad</a:t>
            </a:r>
            <a:endParaRPr lang="en-US" sz="2000" dirty="0"/>
          </a:p>
        </p:txBody>
      </p:sp>
      <p:sp>
        <p:nvSpPr>
          <p:cNvPr id="18" name="Text 9"/>
          <p:cNvSpPr/>
          <p:nvPr/>
        </p:nvSpPr>
        <p:spPr>
          <a:xfrm>
            <a:off x="9862661" y="5827871"/>
            <a:ext cx="3845123" cy="1626394"/>
          </a:xfrm>
          <a:prstGeom prst="rect">
            <a:avLst/>
          </a:prstGeom>
          <a:noFill/>
          <a:ln/>
        </p:spPr>
        <p:txBody>
          <a:bodyPr wrap="square" lIns="0" tIns="0" rIns="0" bIns="0" rtlCol="0" anchor="t"/>
          <a:lstStyle/>
          <a:p>
            <a:pPr algn="l" indent="0" marL="0">
              <a:lnSpc>
                <a:spcPts val="2550"/>
              </a:lnSpc>
              <a:buNone/>
            </a:pPr>
            <a:r>
              <a:rPr lang="en-US" sz="1600" dirty="0">
                <a:solidFill>
                  <a:srgbClr val="DCD7E5"/>
                </a:solidFill>
                <a:latin typeface="Heebo Light" pitchFamily="34" charset="0"/>
                <a:ea typeface="Heebo Light" pitchFamily="34" charset="-122"/>
                <a:cs typeface="Heebo Light" pitchFamily="34" charset="-120"/>
              </a:rPr>
              <a:t>Centros de datos redundantes con certificaciones ISO 27001, SOC 1 y SOC 2. Encriptación de datos en tránsito y en reposo. Disponibilidad garantizada del 99,5%.</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47274"/>
            <a:ext cx="12594312"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Stack tecnológico y plataforma de desarrollo</a:t>
            </a:r>
            <a:endParaRPr lang="en-US" sz="4450" dirty="0"/>
          </a:p>
        </p:txBody>
      </p:sp>
      <p:sp>
        <p:nvSpPr>
          <p:cNvPr id="3" name="Text 1"/>
          <p:cNvSpPr/>
          <p:nvPr/>
        </p:nvSpPr>
        <p:spPr>
          <a:xfrm>
            <a:off x="793790" y="2323028"/>
            <a:ext cx="3407569"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Lenguajes y tecnologías</a:t>
            </a:r>
            <a:endParaRPr lang="en-US" sz="2200" dirty="0"/>
          </a:p>
        </p:txBody>
      </p:sp>
      <p:sp>
        <p:nvSpPr>
          <p:cNvPr id="4" name="Text 2"/>
          <p:cNvSpPr/>
          <p:nvPr/>
        </p:nvSpPr>
        <p:spPr>
          <a:xfrm>
            <a:off x="793790" y="290417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SuiteScript:</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lenguaje propietario basado en JavaScript para personalización y automatización</a:t>
            </a:r>
            <a:endParaRPr lang="en-US" sz="1750" dirty="0"/>
          </a:p>
        </p:txBody>
      </p:sp>
      <p:sp>
        <p:nvSpPr>
          <p:cNvPr id="5" name="Text 3"/>
          <p:cNvSpPr/>
          <p:nvPr/>
        </p:nvSpPr>
        <p:spPr>
          <a:xfrm>
            <a:off x="793790" y="370927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Java:</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núcleo del backend y servicios empresariales</a:t>
            </a:r>
            <a:endParaRPr lang="en-US" sz="1750" dirty="0"/>
          </a:p>
        </p:txBody>
      </p:sp>
      <p:sp>
        <p:nvSpPr>
          <p:cNvPr id="6" name="Text 4"/>
          <p:cNvSpPr/>
          <p:nvPr/>
        </p:nvSpPr>
        <p:spPr>
          <a:xfrm>
            <a:off x="793790" y="415147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HTML5, CSS3 y JavaScript:</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interfaz de usuario moderna y responsiva</a:t>
            </a:r>
            <a:endParaRPr lang="en-US" sz="1750" dirty="0"/>
          </a:p>
        </p:txBody>
      </p:sp>
      <p:sp>
        <p:nvSpPr>
          <p:cNvPr id="7" name="Text 5"/>
          <p:cNvSpPr/>
          <p:nvPr/>
        </p:nvSpPr>
        <p:spPr>
          <a:xfrm>
            <a:off x="793790" y="495657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SuiteFlow:</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herramienta visual de workflows sin código</a:t>
            </a:r>
            <a:endParaRPr lang="en-US" sz="1750" dirty="0"/>
          </a:p>
        </p:txBody>
      </p:sp>
      <p:sp>
        <p:nvSpPr>
          <p:cNvPr id="8" name="Text 6"/>
          <p:cNvSpPr/>
          <p:nvPr/>
        </p:nvSpPr>
        <p:spPr>
          <a:xfrm>
            <a:off x="793790" y="539877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SuiteTalk:</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API REST y SOAP para integraciones externas</a:t>
            </a:r>
            <a:endParaRPr lang="en-US" sz="1750" dirty="0"/>
          </a:p>
        </p:txBody>
      </p:sp>
      <p:sp>
        <p:nvSpPr>
          <p:cNvPr id="9" name="Text 7"/>
          <p:cNvSpPr/>
          <p:nvPr/>
        </p:nvSpPr>
        <p:spPr>
          <a:xfrm>
            <a:off x="7599521" y="23230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Base de datos</a:t>
            </a:r>
            <a:endParaRPr lang="en-US" sz="2200" dirty="0"/>
          </a:p>
        </p:txBody>
      </p:sp>
      <p:sp>
        <p:nvSpPr>
          <p:cNvPr id="10" name="Text 8"/>
          <p:cNvSpPr/>
          <p:nvPr/>
        </p:nvSpPr>
        <p:spPr>
          <a:xfrm>
            <a:off x="7599521" y="2904173"/>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NetSuite utiliza </a:t>
            </a:r>
            <a:pPr algn="l" indent="0" marL="0">
              <a:lnSpc>
                <a:spcPts val="2850"/>
              </a:lnSpc>
              <a:buNone/>
            </a:pPr>
            <a:r>
              <a:rPr lang="en-US" sz="1750" b="1" dirty="0">
                <a:solidFill>
                  <a:srgbClr val="DCD7E5"/>
                </a:solidFill>
                <a:latin typeface="Heebo Light" pitchFamily="34" charset="0"/>
                <a:ea typeface="Heebo Light" pitchFamily="34" charset="-122"/>
                <a:cs typeface="Heebo Light" pitchFamily="34" charset="-120"/>
              </a:rPr>
              <a:t>Oracle Database</a:t>
            </a:r>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 como motor de base de datos relacional, aprovechando la robustez, escalabilidad y rendimiento de esta plataforma empresarial. La base de datos está completamente gestionada por Oracle, liberando a los clientes de tareas administrativas.</a:t>
            </a:r>
            <a:endParaRPr lang="en-US" sz="1750" dirty="0"/>
          </a:p>
        </p:txBody>
      </p:sp>
      <p:sp>
        <p:nvSpPr>
          <p:cNvPr id="11" name="Text 9"/>
          <p:cNvSpPr/>
          <p:nvPr/>
        </p:nvSpPr>
        <p:spPr>
          <a:xfrm>
            <a:off x="7599521" y="4945499"/>
            <a:ext cx="3483531"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Plataforma de desarrollo</a:t>
            </a:r>
            <a:endParaRPr lang="en-US" sz="2200" dirty="0"/>
          </a:p>
        </p:txBody>
      </p:sp>
      <p:sp>
        <p:nvSpPr>
          <p:cNvPr id="12" name="Text 10"/>
          <p:cNvSpPr/>
          <p:nvPr/>
        </p:nvSpPr>
        <p:spPr>
          <a:xfrm>
            <a:off x="7599521" y="5526643"/>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SuiteCloud Platform permite a desarrolladores crear extensiones, personalizaciones e integraciones mediante SuiteScript, SuiteBuilder y herramientas de desarrollo integradas.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2711" y="742593"/>
            <a:ext cx="10166033" cy="654248"/>
          </a:xfrm>
          <a:prstGeom prst="rect">
            <a:avLst/>
          </a:prstGeom>
          <a:noFill/>
          <a:ln/>
        </p:spPr>
        <p:txBody>
          <a:bodyPr wrap="none" lIns="0" tIns="0" rIns="0" bIns="0" rtlCol="0" anchor="t"/>
          <a:lstStyle/>
          <a:p>
            <a:pPr algn="l" indent="0" marL="0">
              <a:lnSpc>
                <a:spcPts val="5150"/>
              </a:lnSpc>
              <a:buNone/>
            </a:pPr>
            <a:r>
              <a:rPr lang="en-US" sz="4100" dirty="0">
                <a:solidFill>
                  <a:srgbClr val="F2F0F4"/>
                </a:solidFill>
                <a:latin typeface="Montserrat" pitchFamily="34" charset="0"/>
                <a:ea typeface="Montserrat" pitchFamily="34" charset="-122"/>
                <a:cs typeface="Montserrat" pitchFamily="34" charset="-120"/>
              </a:rPr>
              <a:t>Suite completa de módulos integrados</a:t>
            </a:r>
            <a:endParaRPr lang="en-US" sz="4100" dirty="0"/>
          </a:p>
        </p:txBody>
      </p:sp>
      <p:sp>
        <p:nvSpPr>
          <p:cNvPr id="3" name="Text 1"/>
          <p:cNvSpPr/>
          <p:nvPr/>
        </p:nvSpPr>
        <p:spPr>
          <a:xfrm>
            <a:off x="2184797" y="1815584"/>
            <a:ext cx="2617232" cy="327065"/>
          </a:xfrm>
          <a:prstGeom prst="rect">
            <a:avLst/>
          </a:prstGeom>
          <a:noFill/>
          <a:ln/>
        </p:spPr>
        <p:txBody>
          <a:bodyPr wrap="none" lIns="0" tIns="0" rIns="0" bIns="0" rtlCol="0" anchor="t"/>
          <a:lstStyle/>
          <a:p>
            <a:pPr algn="r"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ERP Financiero</a:t>
            </a:r>
            <a:endParaRPr lang="en-US" sz="2050" dirty="0"/>
          </a:p>
        </p:txBody>
      </p:sp>
      <p:sp>
        <p:nvSpPr>
          <p:cNvPr id="4" name="Text 2"/>
          <p:cNvSpPr/>
          <p:nvPr/>
        </p:nvSpPr>
        <p:spPr>
          <a:xfrm>
            <a:off x="732711" y="2268260"/>
            <a:ext cx="4069318" cy="1340168"/>
          </a:xfrm>
          <a:prstGeom prst="rect">
            <a:avLst/>
          </a:prstGeom>
          <a:noFill/>
          <a:ln/>
        </p:spPr>
        <p:txBody>
          <a:bodyPr wrap="square" lIns="0" tIns="0" rIns="0" bIns="0" rtlCol="0" anchor="t"/>
          <a:lstStyle/>
          <a:p>
            <a:pPr algn="r"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Contabilidad general, cuentas por pagar y cobrar, gestión de activos fijos, consolidación multiempresa y cumplimiento normativo internacional.</a:t>
            </a:r>
            <a:endParaRPr lang="en-US" sz="1600" dirty="0"/>
          </a:p>
        </p:txBody>
      </p:sp>
      <p:pic>
        <p:nvPicPr>
          <p:cNvPr id="5" name="Image 0" descr="preencoded.png">    </p:cNvPr>
          <p:cNvPicPr>
            <a:picLocks noChangeAspect="1"/>
          </p:cNvPicPr>
          <p:nvPr/>
        </p:nvPicPr>
        <p:blipFill>
          <a:blip r:embed="rId1"/>
          <a:stretch>
            <a:fillRect/>
          </a:stretch>
        </p:blipFill>
        <p:spPr>
          <a:xfrm>
            <a:off x="5011341" y="2347436"/>
            <a:ext cx="4607719" cy="4607719"/>
          </a:xfrm>
          <a:prstGeom prst="rect">
            <a:avLst/>
          </a:prstGeom>
        </p:spPr>
      </p:pic>
      <p:pic>
        <p:nvPicPr>
          <p:cNvPr id="6" name="Image 1" descr="preencoded.png">    </p:cNvPr>
          <p:cNvPicPr>
            <a:picLocks noChangeAspect="1"/>
          </p:cNvPicPr>
          <p:nvPr/>
        </p:nvPicPr>
        <p:blipFill>
          <a:blip r:embed="rId2"/>
          <a:stretch>
            <a:fillRect/>
          </a:stretch>
        </p:blipFill>
        <p:spPr>
          <a:xfrm>
            <a:off x="6352103" y="3058716"/>
            <a:ext cx="313253" cy="391597"/>
          </a:xfrm>
          <a:prstGeom prst="rect">
            <a:avLst/>
          </a:prstGeom>
        </p:spPr>
      </p:pic>
      <p:sp>
        <p:nvSpPr>
          <p:cNvPr id="7" name="Text 3"/>
          <p:cNvSpPr/>
          <p:nvPr/>
        </p:nvSpPr>
        <p:spPr>
          <a:xfrm>
            <a:off x="9828371" y="1815584"/>
            <a:ext cx="2617232" cy="327065"/>
          </a:xfrm>
          <a:prstGeom prst="rect">
            <a:avLst/>
          </a:prstGeom>
          <a:noFill/>
          <a:ln/>
        </p:spPr>
        <p:txBody>
          <a:bodyPr wrap="none" lIns="0" tIns="0" rIns="0" bIns="0" rtlCol="0" anchor="t"/>
          <a:lstStyle/>
          <a:p>
            <a:pPr algn="l"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Gestión de Pedidos</a:t>
            </a:r>
            <a:endParaRPr lang="en-US" sz="2050" dirty="0"/>
          </a:p>
        </p:txBody>
      </p:sp>
      <p:sp>
        <p:nvSpPr>
          <p:cNvPr id="8" name="Text 4"/>
          <p:cNvSpPr/>
          <p:nvPr/>
        </p:nvSpPr>
        <p:spPr>
          <a:xfrm>
            <a:off x="9828371" y="2268260"/>
            <a:ext cx="4069318" cy="1340168"/>
          </a:xfrm>
          <a:prstGeom prst="rect">
            <a:avLst/>
          </a:prstGeom>
          <a:noFill/>
          <a:ln/>
        </p:spPr>
        <p:txBody>
          <a:bodyPr wrap="squar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Procesamiento integral de pedidos, desde la captura hasta el cumplimiento, con visibilidad en tiempo real del inventario disponible.</a:t>
            </a:r>
            <a:endParaRPr lang="en-US" sz="1600" dirty="0"/>
          </a:p>
        </p:txBody>
      </p:sp>
      <p:pic>
        <p:nvPicPr>
          <p:cNvPr id="9" name="Image 2" descr="preencoded.png">    </p:cNvPr>
          <p:cNvPicPr>
            <a:picLocks noChangeAspect="1"/>
          </p:cNvPicPr>
          <p:nvPr/>
        </p:nvPicPr>
        <p:blipFill>
          <a:blip r:embed="rId3"/>
          <a:stretch>
            <a:fillRect/>
          </a:stretch>
        </p:blipFill>
        <p:spPr>
          <a:xfrm>
            <a:off x="5011341" y="2347436"/>
            <a:ext cx="4607719" cy="4607719"/>
          </a:xfrm>
          <a:prstGeom prst="rect">
            <a:avLst/>
          </a:prstGeom>
        </p:spPr>
      </p:pic>
      <p:pic>
        <p:nvPicPr>
          <p:cNvPr id="10" name="Image 3" descr="preencoded.png">    </p:cNvPr>
          <p:cNvPicPr>
            <a:picLocks noChangeAspect="1"/>
          </p:cNvPicPr>
          <p:nvPr/>
        </p:nvPicPr>
        <p:blipFill>
          <a:blip r:embed="rId4"/>
          <a:stretch>
            <a:fillRect/>
          </a:stretch>
        </p:blipFill>
        <p:spPr>
          <a:xfrm>
            <a:off x="7964805" y="3058716"/>
            <a:ext cx="313253" cy="391597"/>
          </a:xfrm>
          <a:prstGeom prst="rect">
            <a:avLst/>
          </a:prstGeom>
        </p:spPr>
      </p:pic>
      <p:sp>
        <p:nvSpPr>
          <p:cNvPr id="11" name="Text 5"/>
          <p:cNvSpPr/>
          <p:nvPr/>
        </p:nvSpPr>
        <p:spPr>
          <a:xfrm>
            <a:off x="10037802" y="4089916"/>
            <a:ext cx="2923699" cy="327065"/>
          </a:xfrm>
          <a:prstGeom prst="rect">
            <a:avLst/>
          </a:prstGeom>
          <a:noFill/>
          <a:ln/>
        </p:spPr>
        <p:txBody>
          <a:bodyPr wrap="none" lIns="0" tIns="0" rIns="0" bIns="0" rtlCol="0" anchor="t"/>
          <a:lstStyle/>
          <a:p>
            <a:pPr algn="l"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Gestión de Inventarios</a:t>
            </a:r>
            <a:endParaRPr lang="en-US" sz="2050" dirty="0"/>
          </a:p>
        </p:txBody>
      </p:sp>
      <p:sp>
        <p:nvSpPr>
          <p:cNvPr id="12" name="Text 6"/>
          <p:cNvSpPr/>
          <p:nvPr/>
        </p:nvSpPr>
        <p:spPr>
          <a:xfrm>
            <a:off x="10037802" y="4542592"/>
            <a:ext cx="3859887" cy="1005126"/>
          </a:xfrm>
          <a:prstGeom prst="rect">
            <a:avLst/>
          </a:prstGeom>
          <a:noFill/>
          <a:ln/>
        </p:spPr>
        <p:txBody>
          <a:bodyPr wrap="squar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Control de almacenes múltiples, trazabilidad de lotes y series, gestión de ubicaciones y optimización de stock.</a:t>
            </a:r>
            <a:endParaRPr lang="en-US" sz="1600" dirty="0"/>
          </a:p>
        </p:txBody>
      </p:sp>
      <p:pic>
        <p:nvPicPr>
          <p:cNvPr id="13" name="Image 4" descr="preencoded.png">    </p:cNvPr>
          <p:cNvPicPr>
            <a:picLocks noChangeAspect="1"/>
          </p:cNvPicPr>
          <p:nvPr/>
        </p:nvPicPr>
        <p:blipFill>
          <a:blip r:embed="rId5"/>
          <a:stretch>
            <a:fillRect/>
          </a:stretch>
        </p:blipFill>
        <p:spPr>
          <a:xfrm>
            <a:off x="5011341" y="2347436"/>
            <a:ext cx="4607719" cy="4607719"/>
          </a:xfrm>
          <a:prstGeom prst="rect">
            <a:avLst/>
          </a:prstGeom>
        </p:spPr>
      </p:pic>
      <p:pic>
        <p:nvPicPr>
          <p:cNvPr id="14" name="Image 5" descr="preencoded.png">    </p:cNvPr>
          <p:cNvPicPr>
            <a:picLocks noChangeAspect="1"/>
          </p:cNvPicPr>
          <p:nvPr/>
        </p:nvPicPr>
        <p:blipFill>
          <a:blip r:embed="rId6"/>
          <a:stretch>
            <a:fillRect/>
          </a:stretch>
        </p:blipFill>
        <p:spPr>
          <a:xfrm>
            <a:off x="8771215" y="4455438"/>
            <a:ext cx="313253" cy="391597"/>
          </a:xfrm>
          <a:prstGeom prst="rect">
            <a:avLst/>
          </a:prstGeom>
        </p:spPr>
      </p:pic>
      <p:sp>
        <p:nvSpPr>
          <p:cNvPr id="15" name="Text 7"/>
          <p:cNvSpPr/>
          <p:nvPr/>
        </p:nvSpPr>
        <p:spPr>
          <a:xfrm>
            <a:off x="9828371" y="6029206"/>
            <a:ext cx="2617232" cy="327065"/>
          </a:xfrm>
          <a:prstGeom prst="rect">
            <a:avLst/>
          </a:prstGeom>
          <a:noFill/>
          <a:ln/>
        </p:spPr>
        <p:txBody>
          <a:bodyPr wrap="none" lIns="0" tIns="0" rIns="0" bIns="0" rtlCol="0" anchor="t"/>
          <a:lstStyle/>
          <a:p>
            <a:pPr algn="l"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Producción</a:t>
            </a:r>
            <a:endParaRPr lang="en-US" sz="2050" dirty="0"/>
          </a:p>
        </p:txBody>
      </p:sp>
      <p:sp>
        <p:nvSpPr>
          <p:cNvPr id="16" name="Text 8"/>
          <p:cNvSpPr/>
          <p:nvPr/>
        </p:nvSpPr>
        <p:spPr>
          <a:xfrm>
            <a:off x="9828371" y="6481882"/>
            <a:ext cx="4069318" cy="1005126"/>
          </a:xfrm>
          <a:prstGeom prst="rect">
            <a:avLst/>
          </a:prstGeom>
          <a:noFill/>
          <a:ln/>
        </p:spPr>
        <p:txBody>
          <a:bodyPr wrap="squar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Planificación de materiales (MRP), órdenes de trabajo, ensamblaje y gestión de listas de materiales (BOM).</a:t>
            </a:r>
            <a:endParaRPr lang="en-US" sz="1600" dirty="0"/>
          </a:p>
        </p:txBody>
      </p:sp>
      <p:pic>
        <p:nvPicPr>
          <p:cNvPr id="17" name="Image 6" descr="preencoded.png">    </p:cNvPr>
          <p:cNvPicPr>
            <a:picLocks noChangeAspect="1"/>
          </p:cNvPicPr>
          <p:nvPr/>
        </p:nvPicPr>
        <p:blipFill>
          <a:blip r:embed="rId7"/>
          <a:stretch>
            <a:fillRect/>
          </a:stretch>
        </p:blipFill>
        <p:spPr>
          <a:xfrm>
            <a:off x="5011341" y="2347436"/>
            <a:ext cx="4607719" cy="4607719"/>
          </a:xfrm>
          <a:prstGeom prst="rect">
            <a:avLst/>
          </a:prstGeom>
        </p:spPr>
      </p:pic>
      <p:pic>
        <p:nvPicPr>
          <p:cNvPr id="18" name="Image 7" descr="preencoded.png">    </p:cNvPr>
          <p:cNvPicPr>
            <a:picLocks noChangeAspect="1"/>
          </p:cNvPicPr>
          <p:nvPr/>
        </p:nvPicPr>
        <p:blipFill>
          <a:blip r:embed="rId8"/>
          <a:stretch>
            <a:fillRect/>
          </a:stretch>
        </p:blipFill>
        <p:spPr>
          <a:xfrm>
            <a:off x="7964805" y="5852041"/>
            <a:ext cx="313253" cy="391597"/>
          </a:xfrm>
          <a:prstGeom prst="rect">
            <a:avLst/>
          </a:prstGeom>
        </p:spPr>
      </p:pic>
      <p:sp>
        <p:nvSpPr>
          <p:cNvPr id="19" name="Text 9"/>
          <p:cNvSpPr/>
          <p:nvPr/>
        </p:nvSpPr>
        <p:spPr>
          <a:xfrm>
            <a:off x="2184797" y="6029206"/>
            <a:ext cx="2617232" cy="327065"/>
          </a:xfrm>
          <a:prstGeom prst="rect">
            <a:avLst/>
          </a:prstGeom>
          <a:noFill/>
          <a:ln/>
        </p:spPr>
        <p:txBody>
          <a:bodyPr wrap="none" lIns="0" tIns="0" rIns="0" bIns="0" rtlCol="0" anchor="t"/>
          <a:lstStyle/>
          <a:p>
            <a:pPr algn="r"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CRM</a:t>
            </a:r>
            <a:endParaRPr lang="en-US" sz="2050" dirty="0"/>
          </a:p>
        </p:txBody>
      </p:sp>
      <p:sp>
        <p:nvSpPr>
          <p:cNvPr id="20" name="Text 10"/>
          <p:cNvSpPr/>
          <p:nvPr/>
        </p:nvSpPr>
        <p:spPr>
          <a:xfrm>
            <a:off x="732711" y="6481882"/>
            <a:ext cx="4069318" cy="1005126"/>
          </a:xfrm>
          <a:prstGeom prst="rect">
            <a:avLst/>
          </a:prstGeom>
          <a:noFill/>
          <a:ln/>
        </p:spPr>
        <p:txBody>
          <a:bodyPr wrap="square" lIns="0" tIns="0" rIns="0" bIns="0" rtlCol="0" anchor="t"/>
          <a:lstStyle/>
          <a:p>
            <a:pPr algn="r"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Gestión de oportunidades, automatización de ventas, servicio al cliente y marketing integrado con datos financieros.</a:t>
            </a:r>
            <a:endParaRPr lang="en-US" sz="1600" dirty="0"/>
          </a:p>
        </p:txBody>
      </p:sp>
      <p:pic>
        <p:nvPicPr>
          <p:cNvPr id="21" name="Image 8" descr="preencoded.png">    </p:cNvPr>
          <p:cNvPicPr>
            <a:picLocks noChangeAspect="1"/>
          </p:cNvPicPr>
          <p:nvPr/>
        </p:nvPicPr>
        <p:blipFill>
          <a:blip r:embed="rId9"/>
          <a:stretch>
            <a:fillRect/>
          </a:stretch>
        </p:blipFill>
        <p:spPr>
          <a:xfrm>
            <a:off x="5011341" y="2347436"/>
            <a:ext cx="4607719" cy="4607719"/>
          </a:xfrm>
          <a:prstGeom prst="rect">
            <a:avLst/>
          </a:prstGeom>
        </p:spPr>
      </p:pic>
      <p:pic>
        <p:nvPicPr>
          <p:cNvPr id="22" name="Image 9" descr="preencoded.png">    </p:cNvPr>
          <p:cNvPicPr>
            <a:picLocks noChangeAspect="1"/>
          </p:cNvPicPr>
          <p:nvPr/>
        </p:nvPicPr>
        <p:blipFill>
          <a:blip r:embed="rId10"/>
          <a:stretch>
            <a:fillRect/>
          </a:stretch>
        </p:blipFill>
        <p:spPr>
          <a:xfrm>
            <a:off x="6352103" y="5852041"/>
            <a:ext cx="313253" cy="391597"/>
          </a:xfrm>
          <a:prstGeom prst="rect">
            <a:avLst/>
          </a:prstGeom>
        </p:spPr>
      </p:pic>
      <p:sp>
        <p:nvSpPr>
          <p:cNvPr id="23" name="Text 11"/>
          <p:cNvSpPr/>
          <p:nvPr/>
        </p:nvSpPr>
        <p:spPr>
          <a:xfrm>
            <a:off x="1783913" y="3922395"/>
            <a:ext cx="2808684" cy="327065"/>
          </a:xfrm>
          <a:prstGeom prst="rect">
            <a:avLst/>
          </a:prstGeom>
          <a:noFill/>
          <a:ln/>
        </p:spPr>
        <p:txBody>
          <a:bodyPr wrap="none" lIns="0" tIns="0" rIns="0" bIns="0" rtlCol="0" anchor="t"/>
          <a:lstStyle/>
          <a:p>
            <a:pPr algn="r"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Comercio Electrónico</a:t>
            </a:r>
            <a:endParaRPr lang="en-US" sz="2050" dirty="0"/>
          </a:p>
        </p:txBody>
      </p:sp>
      <p:sp>
        <p:nvSpPr>
          <p:cNvPr id="24" name="Text 12"/>
          <p:cNvSpPr/>
          <p:nvPr/>
        </p:nvSpPr>
        <p:spPr>
          <a:xfrm>
            <a:off x="732711" y="4375071"/>
            <a:ext cx="3859887" cy="1340168"/>
          </a:xfrm>
          <a:prstGeom prst="rect">
            <a:avLst/>
          </a:prstGeom>
          <a:noFill/>
          <a:ln/>
        </p:spPr>
        <p:txBody>
          <a:bodyPr wrap="square" lIns="0" tIns="0" rIns="0" bIns="0" rtlCol="0" anchor="t"/>
          <a:lstStyle/>
          <a:p>
            <a:pPr algn="r"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SuiteCommerce proporciona tiendas online B2C y B2B completamente integradas con inventario, precios y pedidos en tiempo real.</a:t>
            </a:r>
            <a:endParaRPr lang="en-US" sz="1600" dirty="0"/>
          </a:p>
        </p:txBody>
      </p:sp>
      <p:pic>
        <p:nvPicPr>
          <p:cNvPr id="25" name="Image 10" descr="preencoded.png">    </p:cNvPr>
          <p:cNvPicPr>
            <a:picLocks noChangeAspect="1"/>
          </p:cNvPicPr>
          <p:nvPr/>
        </p:nvPicPr>
        <p:blipFill>
          <a:blip r:embed="rId11"/>
          <a:stretch>
            <a:fillRect/>
          </a:stretch>
        </p:blipFill>
        <p:spPr>
          <a:xfrm>
            <a:off x="5011341" y="2347436"/>
            <a:ext cx="4607719" cy="4607719"/>
          </a:xfrm>
          <a:prstGeom prst="rect">
            <a:avLst/>
          </a:prstGeom>
        </p:spPr>
      </p:pic>
      <p:pic>
        <p:nvPicPr>
          <p:cNvPr id="26" name="Image 11" descr="preencoded.png">    </p:cNvPr>
          <p:cNvPicPr>
            <a:picLocks noChangeAspect="1"/>
          </p:cNvPicPr>
          <p:nvPr/>
        </p:nvPicPr>
        <p:blipFill>
          <a:blip r:embed="rId12"/>
          <a:stretch>
            <a:fillRect/>
          </a:stretch>
        </p:blipFill>
        <p:spPr>
          <a:xfrm>
            <a:off x="5545812" y="4455438"/>
            <a:ext cx="313253" cy="3915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01464" y="890468"/>
            <a:ext cx="7377470" cy="459819"/>
          </a:xfrm>
          <a:prstGeom prst="rect">
            <a:avLst/>
          </a:prstGeom>
          <a:noFill/>
          <a:ln/>
        </p:spPr>
        <p:txBody>
          <a:bodyPr wrap="none" lIns="0" tIns="0" rIns="0" bIns="0" rtlCol="0" anchor="t"/>
          <a:lstStyle/>
          <a:p>
            <a:pPr algn="l" indent="0" marL="0">
              <a:lnSpc>
                <a:spcPts val="3600"/>
              </a:lnSpc>
              <a:buNone/>
            </a:pPr>
            <a:r>
              <a:rPr lang="en-US" sz="2850" dirty="0">
                <a:solidFill>
                  <a:srgbClr val="F2F0F4"/>
                </a:solidFill>
                <a:latin typeface="Montserrat" pitchFamily="34" charset="0"/>
                <a:ea typeface="Montserrat" pitchFamily="34" charset="-122"/>
                <a:cs typeface="Montserrat" pitchFamily="34" charset="-120"/>
              </a:rPr>
              <a:t>Personalización y Configuración Flexible</a:t>
            </a:r>
            <a:endParaRPr lang="en-US" sz="2850" dirty="0"/>
          </a:p>
        </p:txBody>
      </p:sp>
      <p:sp>
        <p:nvSpPr>
          <p:cNvPr id="4" name="Text 1"/>
          <p:cNvSpPr/>
          <p:nvPr/>
        </p:nvSpPr>
        <p:spPr>
          <a:xfrm>
            <a:off x="6001464" y="1571030"/>
            <a:ext cx="8113871" cy="706160"/>
          </a:xfrm>
          <a:prstGeom prst="rect">
            <a:avLst/>
          </a:prstGeom>
          <a:noFill/>
          <a:ln/>
        </p:spPr>
        <p:txBody>
          <a:bodyPr wrap="squar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NetSuite se adapta a sus procesos empresariales únicos, no al revés. Ofrece una plataforma robusta para la personalización y configuración, permitiendo a las empresas modelar el sistema según sus necesidades específicas sin afectar las actualizaciones.</a:t>
            </a:r>
            <a:endParaRPr lang="en-US" sz="1150" dirty="0"/>
          </a:p>
        </p:txBody>
      </p:sp>
      <p:sp>
        <p:nvSpPr>
          <p:cNvPr id="5" name="Shape 2"/>
          <p:cNvSpPr/>
          <p:nvPr/>
        </p:nvSpPr>
        <p:spPr>
          <a:xfrm>
            <a:off x="6001464" y="2442686"/>
            <a:ext cx="8113871" cy="1113711"/>
          </a:xfrm>
          <a:prstGeom prst="roundRect">
            <a:avLst>
              <a:gd name="adj" fmla="val 6568"/>
            </a:avLst>
          </a:prstGeom>
          <a:solidFill>
            <a:srgbClr val="0D0A2C">
              <a:alpha val="95000"/>
            </a:srgbClr>
          </a:solidFill>
          <a:ln w="15240">
            <a:solidFill>
              <a:srgbClr val="4A2C85"/>
            </a:solidFill>
            <a:prstDash val="solid"/>
          </a:ln>
        </p:spPr>
      </p:sp>
      <p:pic>
        <p:nvPicPr>
          <p:cNvPr id="6" name="Image 1" descr="preencoded.png">    </p:cNvPr>
          <p:cNvPicPr>
            <a:picLocks noChangeAspect="1"/>
          </p:cNvPicPr>
          <p:nvPr/>
        </p:nvPicPr>
        <p:blipFill>
          <a:blip r:embed="rId2"/>
          <a:stretch>
            <a:fillRect/>
          </a:stretch>
        </p:blipFill>
        <p:spPr>
          <a:xfrm>
            <a:off x="5986224" y="2442686"/>
            <a:ext cx="60960" cy="1113711"/>
          </a:xfrm>
          <a:prstGeom prst="rect">
            <a:avLst/>
          </a:prstGeom>
        </p:spPr>
      </p:pic>
      <p:sp>
        <p:nvSpPr>
          <p:cNvPr id="7" name="Text 3"/>
          <p:cNvSpPr/>
          <p:nvPr/>
        </p:nvSpPr>
        <p:spPr>
          <a:xfrm>
            <a:off x="6209586" y="2605088"/>
            <a:ext cx="3707963" cy="229910"/>
          </a:xfrm>
          <a:prstGeom prst="rect">
            <a:avLst/>
          </a:prstGeom>
          <a:noFill/>
          <a:ln/>
        </p:spPr>
        <p:txBody>
          <a:bodyPr wrap="none" lIns="0" tIns="0" rIns="0" bIns="0" rtlCol="0" anchor="t"/>
          <a:lstStyle/>
          <a:p>
            <a:pPr algn="l" indent="0" marL="0">
              <a:lnSpc>
                <a:spcPts val="1800"/>
              </a:lnSpc>
              <a:buNone/>
            </a:pPr>
            <a:r>
              <a:rPr lang="en-US" sz="1400" dirty="0">
                <a:solidFill>
                  <a:srgbClr val="DCD7E5"/>
                </a:solidFill>
                <a:latin typeface="Montserrat" pitchFamily="34" charset="0"/>
                <a:ea typeface="Montserrat" pitchFamily="34" charset="-122"/>
                <a:cs typeface="Montserrat" pitchFamily="34" charset="-120"/>
              </a:rPr>
              <a:t>SuiteBuilder: Personalización Sin Código</a:t>
            </a:r>
            <a:endParaRPr lang="en-US" sz="1400" dirty="0"/>
          </a:p>
        </p:txBody>
      </p:sp>
      <p:sp>
        <p:nvSpPr>
          <p:cNvPr id="8" name="Text 4"/>
          <p:cNvSpPr/>
          <p:nvPr/>
        </p:nvSpPr>
        <p:spPr>
          <a:xfrm>
            <a:off x="6209586" y="2923223"/>
            <a:ext cx="7743349" cy="470773"/>
          </a:xfrm>
          <a:prstGeom prst="rect">
            <a:avLst/>
          </a:prstGeom>
          <a:noFill/>
          <a:ln/>
        </p:spPr>
        <p:txBody>
          <a:bodyPr wrap="squar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Use herramientas visuales de arrastrar y soltar para crear campos, formularios, registros y centros de roles personalizados. Permite a los usuarios de negocio ajustar NetSuite sin necesidad de programación.</a:t>
            </a:r>
            <a:endParaRPr lang="en-US" sz="1150" dirty="0"/>
          </a:p>
        </p:txBody>
      </p:sp>
      <p:sp>
        <p:nvSpPr>
          <p:cNvPr id="9" name="Shape 5"/>
          <p:cNvSpPr/>
          <p:nvPr/>
        </p:nvSpPr>
        <p:spPr>
          <a:xfrm>
            <a:off x="6001464" y="3703558"/>
            <a:ext cx="8113871" cy="1113711"/>
          </a:xfrm>
          <a:prstGeom prst="roundRect">
            <a:avLst>
              <a:gd name="adj" fmla="val 6568"/>
            </a:avLst>
          </a:prstGeom>
          <a:solidFill>
            <a:srgbClr val="0D0A2C">
              <a:alpha val="95000"/>
            </a:srgbClr>
          </a:solidFill>
          <a:ln w="15240">
            <a:solidFill>
              <a:srgbClr val="4A2C85"/>
            </a:solidFill>
            <a:prstDash val="solid"/>
          </a:ln>
        </p:spPr>
      </p:sp>
      <p:pic>
        <p:nvPicPr>
          <p:cNvPr id="10" name="Image 2" descr="preencoded.png">    </p:cNvPr>
          <p:cNvPicPr>
            <a:picLocks noChangeAspect="1"/>
          </p:cNvPicPr>
          <p:nvPr/>
        </p:nvPicPr>
        <p:blipFill>
          <a:blip r:embed="rId3"/>
          <a:stretch>
            <a:fillRect/>
          </a:stretch>
        </p:blipFill>
        <p:spPr>
          <a:xfrm>
            <a:off x="5986224" y="3703558"/>
            <a:ext cx="60960" cy="1113711"/>
          </a:xfrm>
          <a:prstGeom prst="rect">
            <a:avLst/>
          </a:prstGeom>
        </p:spPr>
      </p:pic>
      <p:sp>
        <p:nvSpPr>
          <p:cNvPr id="11" name="Text 6"/>
          <p:cNvSpPr/>
          <p:nvPr/>
        </p:nvSpPr>
        <p:spPr>
          <a:xfrm>
            <a:off x="6209586" y="3865959"/>
            <a:ext cx="2960370" cy="229910"/>
          </a:xfrm>
          <a:prstGeom prst="rect">
            <a:avLst/>
          </a:prstGeom>
          <a:noFill/>
          <a:ln/>
        </p:spPr>
        <p:txBody>
          <a:bodyPr wrap="none" lIns="0" tIns="0" rIns="0" bIns="0" rtlCol="0" anchor="t"/>
          <a:lstStyle/>
          <a:p>
            <a:pPr algn="l" indent="0" marL="0">
              <a:lnSpc>
                <a:spcPts val="1800"/>
              </a:lnSpc>
              <a:buNone/>
            </a:pPr>
            <a:r>
              <a:rPr lang="en-US" sz="1400" dirty="0">
                <a:solidFill>
                  <a:srgbClr val="DCD7E5"/>
                </a:solidFill>
                <a:latin typeface="Montserrat" pitchFamily="34" charset="0"/>
                <a:ea typeface="Montserrat" pitchFamily="34" charset="-122"/>
                <a:cs typeface="Montserrat" pitchFamily="34" charset="-120"/>
              </a:rPr>
              <a:t>Campos y Formularios a Medida</a:t>
            </a:r>
            <a:endParaRPr lang="en-US" sz="1400" dirty="0"/>
          </a:p>
        </p:txBody>
      </p:sp>
      <p:sp>
        <p:nvSpPr>
          <p:cNvPr id="12" name="Text 7"/>
          <p:cNvSpPr/>
          <p:nvPr/>
        </p:nvSpPr>
        <p:spPr>
          <a:xfrm>
            <a:off x="6209586" y="4184094"/>
            <a:ext cx="7743349" cy="470773"/>
          </a:xfrm>
          <a:prstGeom prst="rect">
            <a:avLst/>
          </a:prstGeom>
          <a:noFill/>
          <a:ln/>
        </p:spPr>
        <p:txBody>
          <a:bodyPr wrap="squar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Añada nuevos campos para capturar información específica y diseñe formularios personalizados que optimicen la entrada de datos, garantizando que el sistema refleje la terminología y las prácticas de su empresa.</a:t>
            </a:r>
            <a:endParaRPr lang="en-US" sz="1150" dirty="0"/>
          </a:p>
        </p:txBody>
      </p:sp>
      <p:sp>
        <p:nvSpPr>
          <p:cNvPr id="13" name="Shape 8"/>
          <p:cNvSpPr/>
          <p:nvPr/>
        </p:nvSpPr>
        <p:spPr>
          <a:xfrm>
            <a:off x="6001464" y="4964430"/>
            <a:ext cx="8113871" cy="1113711"/>
          </a:xfrm>
          <a:prstGeom prst="roundRect">
            <a:avLst>
              <a:gd name="adj" fmla="val 6568"/>
            </a:avLst>
          </a:prstGeom>
          <a:solidFill>
            <a:srgbClr val="0D0A2C">
              <a:alpha val="95000"/>
            </a:srgbClr>
          </a:solidFill>
          <a:ln w="15240">
            <a:solidFill>
              <a:srgbClr val="4A2C85"/>
            </a:solidFill>
            <a:prstDash val="solid"/>
          </a:ln>
        </p:spPr>
      </p:sp>
      <p:pic>
        <p:nvPicPr>
          <p:cNvPr id="14" name="Image 3" descr="preencoded.png">    </p:cNvPr>
          <p:cNvPicPr>
            <a:picLocks noChangeAspect="1"/>
          </p:cNvPicPr>
          <p:nvPr/>
        </p:nvPicPr>
        <p:blipFill>
          <a:blip r:embed="rId4"/>
          <a:stretch>
            <a:fillRect/>
          </a:stretch>
        </p:blipFill>
        <p:spPr>
          <a:xfrm>
            <a:off x="5986224" y="4964430"/>
            <a:ext cx="60960" cy="1113711"/>
          </a:xfrm>
          <a:prstGeom prst="rect">
            <a:avLst/>
          </a:prstGeom>
        </p:spPr>
      </p:pic>
      <p:sp>
        <p:nvSpPr>
          <p:cNvPr id="15" name="Text 9"/>
          <p:cNvSpPr/>
          <p:nvPr/>
        </p:nvSpPr>
        <p:spPr>
          <a:xfrm>
            <a:off x="6209586" y="5126831"/>
            <a:ext cx="3754160" cy="229910"/>
          </a:xfrm>
          <a:prstGeom prst="rect">
            <a:avLst/>
          </a:prstGeom>
          <a:noFill/>
          <a:ln/>
        </p:spPr>
        <p:txBody>
          <a:bodyPr wrap="none" lIns="0" tIns="0" rIns="0" bIns="0" rtlCol="0" anchor="t"/>
          <a:lstStyle/>
          <a:p>
            <a:pPr algn="l" indent="0" marL="0">
              <a:lnSpc>
                <a:spcPts val="1800"/>
              </a:lnSpc>
              <a:buNone/>
            </a:pPr>
            <a:r>
              <a:rPr lang="en-US" sz="1400" dirty="0">
                <a:solidFill>
                  <a:srgbClr val="DCD7E5"/>
                </a:solidFill>
                <a:latin typeface="Montserrat" pitchFamily="34" charset="0"/>
                <a:ea typeface="Montserrat" pitchFamily="34" charset="-122"/>
                <a:cs typeface="Montserrat" pitchFamily="34" charset="-120"/>
              </a:rPr>
              <a:t>SuiteFlow: Automatización de Workflows</a:t>
            </a:r>
            <a:endParaRPr lang="en-US" sz="1400" dirty="0"/>
          </a:p>
        </p:txBody>
      </p:sp>
      <p:sp>
        <p:nvSpPr>
          <p:cNvPr id="16" name="Text 10"/>
          <p:cNvSpPr/>
          <p:nvPr/>
        </p:nvSpPr>
        <p:spPr>
          <a:xfrm>
            <a:off x="6209586" y="5444966"/>
            <a:ext cx="7743349" cy="470773"/>
          </a:xfrm>
          <a:prstGeom prst="rect">
            <a:avLst/>
          </a:prstGeom>
          <a:noFill/>
          <a:ln/>
        </p:spPr>
        <p:txBody>
          <a:bodyPr wrap="squar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Diseñe y automatice flujos de trabajo de negocio complejos (aprobaciones, notificaciones, recordatorios) mediante una interfaz gráfica, mejorando la eficiencia y reduciendo errores manuales.</a:t>
            </a:r>
            <a:endParaRPr lang="en-US" sz="1150" dirty="0"/>
          </a:p>
        </p:txBody>
      </p:sp>
      <p:sp>
        <p:nvSpPr>
          <p:cNvPr id="17" name="Shape 11"/>
          <p:cNvSpPr/>
          <p:nvPr/>
        </p:nvSpPr>
        <p:spPr>
          <a:xfrm>
            <a:off x="6001464" y="6225302"/>
            <a:ext cx="8113871" cy="1113711"/>
          </a:xfrm>
          <a:prstGeom prst="roundRect">
            <a:avLst>
              <a:gd name="adj" fmla="val 6568"/>
            </a:avLst>
          </a:prstGeom>
          <a:solidFill>
            <a:srgbClr val="0D0A2C">
              <a:alpha val="95000"/>
            </a:srgbClr>
          </a:solidFill>
          <a:ln w="15240">
            <a:solidFill>
              <a:srgbClr val="4A2C85"/>
            </a:solidFill>
            <a:prstDash val="solid"/>
          </a:ln>
        </p:spPr>
      </p:sp>
      <p:pic>
        <p:nvPicPr>
          <p:cNvPr id="18" name="Image 4" descr="preencoded.png">    </p:cNvPr>
          <p:cNvPicPr>
            <a:picLocks noChangeAspect="1"/>
          </p:cNvPicPr>
          <p:nvPr/>
        </p:nvPicPr>
        <p:blipFill>
          <a:blip r:embed="rId5"/>
          <a:stretch>
            <a:fillRect/>
          </a:stretch>
        </p:blipFill>
        <p:spPr>
          <a:xfrm>
            <a:off x="5986224" y="6225302"/>
            <a:ext cx="60960" cy="1113711"/>
          </a:xfrm>
          <a:prstGeom prst="rect">
            <a:avLst/>
          </a:prstGeom>
        </p:spPr>
      </p:pic>
      <p:sp>
        <p:nvSpPr>
          <p:cNvPr id="19" name="Text 12"/>
          <p:cNvSpPr/>
          <p:nvPr/>
        </p:nvSpPr>
        <p:spPr>
          <a:xfrm>
            <a:off x="6209586" y="6387703"/>
            <a:ext cx="3325416" cy="229910"/>
          </a:xfrm>
          <a:prstGeom prst="rect">
            <a:avLst/>
          </a:prstGeom>
          <a:noFill/>
          <a:ln/>
        </p:spPr>
        <p:txBody>
          <a:bodyPr wrap="none" lIns="0" tIns="0" rIns="0" bIns="0" rtlCol="0" anchor="t"/>
          <a:lstStyle/>
          <a:p>
            <a:pPr algn="l" indent="0" marL="0">
              <a:lnSpc>
                <a:spcPts val="1800"/>
              </a:lnSpc>
              <a:buNone/>
            </a:pPr>
            <a:r>
              <a:rPr lang="en-US" sz="1400" dirty="0">
                <a:solidFill>
                  <a:srgbClr val="DCD7E5"/>
                </a:solidFill>
                <a:latin typeface="Montserrat" pitchFamily="34" charset="0"/>
                <a:ea typeface="Montserrat" pitchFamily="34" charset="-122"/>
                <a:cs typeface="Montserrat" pitchFamily="34" charset="-120"/>
              </a:rPr>
              <a:t>SuiteScript: Extensibilidad Avanzada</a:t>
            </a:r>
            <a:endParaRPr lang="en-US" sz="1400" dirty="0"/>
          </a:p>
        </p:txBody>
      </p:sp>
      <p:sp>
        <p:nvSpPr>
          <p:cNvPr id="20" name="Text 13"/>
          <p:cNvSpPr/>
          <p:nvPr/>
        </p:nvSpPr>
        <p:spPr>
          <a:xfrm>
            <a:off x="6209586" y="6705838"/>
            <a:ext cx="7743349" cy="470773"/>
          </a:xfrm>
          <a:prstGeom prst="rect">
            <a:avLst/>
          </a:prstGeom>
          <a:noFill/>
          <a:ln/>
        </p:spPr>
        <p:txBody>
          <a:bodyPr wrap="square" lIns="0" tIns="0" rIns="0" bIns="0" rtlCol="0" anchor="t"/>
          <a:lstStyle/>
          <a:p>
            <a:pPr algn="l" indent="0" marL="0">
              <a:lnSpc>
                <a:spcPts val="1850"/>
              </a:lnSpc>
              <a:buNone/>
            </a:pPr>
            <a:r>
              <a:rPr lang="en-US" sz="1150" dirty="0">
                <a:solidFill>
                  <a:srgbClr val="DCD7E5"/>
                </a:solidFill>
                <a:latin typeface="Heebo Light" pitchFamily="34" charset="0"/>
                <a:ea typeface="Heebo Light" pitchFamily="34" charset="-122"/>
                <a:cs typeface="Heebo Light" pitchFamily="34" charset="-120"/>
              </a:rPr>
              <a:t>Para requisitos más complejos, SuiteScript permite a los desarrolladores escribir scripts personalizados en JavaScript para integrar sistemas externos, crear lógica de negocio compleja y extender la funcionalidad del sistema.</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63880" y="569476"/>
            <a:ext cx="8016240" cy="1006792"/>
          </a:xfrm>
          <a:prstGeom prst="rect">
            <a:avLst/>
          </a:prstGeom>
          <a:noFill/>
          <a:ln/>
        </p:spPr>
        <p:txBody>
          <a:bodyPr wrap="square" lIns="0" tIns="0" rIns="0" bIns="0" rtlCol="0" anchor="t"/>
          <a:lstStyle/>
          <a:p>
            <a:pPr algn="l" indent="0" marL="0">
              <a:lnSpc>
                <a:spcPts val="3950"/>
              </a:lnSpc>
              <a:buNone/>
            </a:pPr>
            <a:r>
              <a:rPr lang="en-US" sz="3150" dirty="0">
                <a:solidFill>
                  <a:srgbClr val="F2F0F4"/>
                </a:solidFill>
                <a:latin typeface="Montserrat" pitchFamily="34" charset="0"/>
                <a:ea typeface="Montserrat" pitchFamily="34" charset="-122"/>
                <a:cs typeface="Montserrat" pitchFamily="34" charset="-120"/>
              </a:rPr>
              <a:t>Reporting y Business Intelligence Potente</a:t>
            </a:r>
            <a:endParaRPr lang="en-US" sz="3150" dirty="0"/>
          </a:p>
        </p:txBody>
      </p:sp>
      <p:sp>
        <p:nvSpPr>
          <p:cNvPr id="4" name="Text 1"/>
          <p:cNvSpPr/>
          <p:nvPr/>
        </p:nvSpPr>
        <p:spPr>
          <a:xfrm>
            <a:off x="563880" y="1817846"/>
            <a:ext cx="8016240" cy="515303"/>
          </a:xfrm>
          <a:prstGeom prst="rect">
            <a:avLst/>
          </a:prstGeom>
          <a:noFill/>
          <a:ln/>
        </p:spPr>
        <p:txBody>
          <a:bodyPr wrap="squar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NetSuite transforma datos crudos en inteligencia accionable. Con capacidades de reporting y análisis de vanguardia, su equipo tendrá la visión necesaria para tomar decisiones estratégicas y proactivas.</a:t>
            </a:r>
            <a:endParaRPr lang="en-US" sz="1250" dirty="0"/>
          </a:p>
        </p:txBody>
      </p:sp>
      <p:sp>
        <p:nvSpPr>
          <p:cNvPr id="5" name="Text 2"/>
          <p:cNvSpPr/>
          <p:nvPr/>
        </p:nvSpPr>
        <p:spPr>
          <a:xfrm>
            <a:off x="563880" y="2594848"/>
            <a:ext cx="2537817" cy="531614"/>
          </a:xfrm>
          <a:prstGeom prst="rect">
            <a:avLst/>
          </a:prstGeom>
          <a:noFill/>
          <a:ln/>
        </p:spPr>
        <p:txBody>
          <a:bodyPr wrap="none" lIns="0" tIns="0" rIns="0" bIns="0" rtlCol="0" anchor="t"/>
          <a:lstStyle/>
          <a:p>
            <a:pPr algn="ctr" indent="0" marL="0">
              <a:lnSpc>
                <a:spcPts val="4150"/>
              </a:lnSpc>
              <a:buNone/>
            </a:pPr>
            <a:r>
              <a:rPr lang="en-US" sz="4150" dirty="0">
                <a:solidFill>
                  <a:srgbClr val="DCD7E5"/>
                </a:solidFill>
                <a:latin typeface="Montserrat" pitchFamily="34" charset="0"/>
                <a:ea typeface="Montserrat" pitchFamily="34" charset="-122"/>
                <a:cs typeface="Montserrat" pitchFamily="34" charset="-120"/>
              </a:rPr>
              <a:t>360°</a:t>
            </a:r>
            <a:endParaRPr lang="en-US" sz="4150" dirty="0"/>
          </a:p>
        </p:txBody>
      </p:sp>
      <p:sp>
        <p:nvSpPr>
          <p:cNvPr id="6" name="Text 3"/>
          <p:cNvSpPr/>
          <p:nvPr/>
        </p:nvSpPr>
        <p:spPr>
          <a:xfrm>
            <a:off x="796528" y="3327678"/>
            <a:ext cx="2072521" cy="251817"/>
          </a:xfrm>
          <a:prstGeom prst="rect">
            <a:avLst/>
          </a:prstGeom>
          <a:noFill/>
          <a:ln/>
        </p:spPr>
        <p:txBody>
          <a:bodyPr wrap="none" lIns="0" tIns="0" rIns="0" bIns="0" rtlCol="0" anchor="t"/>
          <a:lstStyle/>
          <a:p>
            <a:pPr algn="ctr"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Visibilidad Completa</a:t>
            </a:r>
            <a:endParaRPr lang="en-US" sz="1550" dirty="0"/>
          </a:p>
        </p:txBody>
      </p:sp>
      <p:sp>
        <p:nvSpPr>
          <p:cNvPr id="7" name="Text 4"/>
          <p:cNvSpPr/>
          <p:nvPr/>
        </p:nvSpPr>
        <p:spPr>
          <a:xfrm>
            <a:off x="563880" y="3676055"/>
            <a:ext cx="2537817" cy="772954"/>
          </a:xfrm>
          <a:prstGeom prst="rect">
            <a:avLst/>
          </a:prstGeom>
          <a:noFill/>
          <a:ln/>
        </p:spPr>
        <p:txBody>
          <a:bodyPr wrap="square" lIns="0" tIns="0" rIns="0" bIns="0" rtlCol="0" anchor="t"/>
          <a:lstStyle/>
          <a:p>
            <a:pPr algn="ctr"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Paneles de control intuitivos y personalizables con datos en tiempo real.</a:t>
            </a:r>
            <a:endParaRPr lang="en-US" sz="1250" dirty="0"/>
          </a:p>
        </p:txBody>
      </p:sp>
      <p:sp>
        <p:nvSpPr>
          <p:cNvPr id="8" name="Text 5"/>
          <p:cNvSpPr/>
          <p:nvPr/>
        </p:nvSpPr>
        <p:spPr>
          <a:xfrm>
            <a:off x="3303032" y="2594848"/>
            <a:ext cx="2537817" cy="531614"/>
          </a:xfrm>
          <a:prstGeom prst="rect">
            <a:avLst/>
          </a:prstGeom>
          <a:noFill/>
          <a:ln/>
        </p:spPr>
        <p:txBody>
          <a:bodyPr wrap="none" lIns="0" tIns="0" rIns="0" bIns="0" rtlCol="0" anchor="t"/>
          <a:lstStyle/>
          <a:p>
            <a:pPr algn="ctr" indent="0" marL="0">
              <a:lnSpc>
                <a:spcPts val="4150"/>
              </a:lnSpc>
              <a:buNone/>
            </a:pPr>
            <a:r>
              <a:rPr lang="en-US" sz="4150" dirty="0">
                <a:solidFill>
                  <a:srgbClr val="DCD7E5"/>
                </a:solidFill>
                <a:latin typeface="Montserrat" pitchFamily="34" charset="0"/>
                <a:ea typeface="Montserrat" pitchFamily="34" charset="-122"/>
                <a:cs typeface="Montserrat" pitchFamily="34" charset="-120"/>
              </a:rPr>
              <a:t>200+</a:t>
            </a:r>
            <a:endParaRPr lang="en-US" sz="4150" dirty="0"/>
          </a:p>
        </p:txBody>
      </p:sp>
      <p:sp>
        <p:nvSpPr>
          <p:cNvPr id="9" name="Text 6"/>
          <p:cNvSpPr/>
          <p:nvPr/>
        </p:nvSpPr>
        <p:spPr>
          <a:xfrm>
            <a:off x="3564969" y="3327678"/>
            <a:ext cx="2013942" cy="251817"/>
          </a:xfrm>
          <a:prstGeom prst="rect">
            <a:avLst/>
          </a:prstGeom>
          <a:noFill/>
          <a:ln/>
        </p:spPr>
        <p:txBody>
          <a:bodyPr wrap="none" lIns="0" tIns="0" rIns="0" bIns="0" rtlCol="0" anchor="t"/>
          <a:lstStyle/>
          <a:p>
            <a:pPr algn="ctr"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Reportes Estándar</a:t>
            </a:r>
            <a:endParaRPr lang="en-US" sz="1550" dirty="0"/>
          </a:p>
        </p:txBody>
      </p:sp>
      <p:sp>
        <p:nvSpPr>
          <p:cNvPr id="10" name="Text 7"/>
          <p:cNvSpPr/>
          <p:nvPr/>
        </p:nvSpPr>
        <p:spPr>
          <a:xfrm>
            <a:off x="3303032" y="3676055"/>
            <a:ext cx="2537817" cy="772954"/>
          </a:xfrm>
          <a:prstGeom prst="rect">
            <a:avLst/>
          </a:prstGeom>
          <a:noFill/>
          <a:ln/>
        </p:spPr>
        <p:txBody>
          <a:bodyPr wrap="square" lIns="0" tIns="0" rIns="0" bIns="0" rtlCol="0" anchor="t"/>
          <a:lstStyle/>
          <a:p>
            <a:pPr algn="ctr"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Plantillas prediseñadas para finanzas, ventas, inventario y más, listas para usar.</a:t>
            </a:r>
            <a:endParaRPr lang="en-US" sz="1250" dirty="0"/>
          </a:p>
        </p:txBody>
      </p:sp>
      <p:sp>
        <p:nvSpPr>
          <p:cNvPr id="11" name="Text 8"/>
          <p:cNvSpPr/>
          <p:nvPr/>
        </p:nvSpPr>
        <p:spPr>
          <a:xfrm>
            <a:off x="6042184" y="2594848"/>
            <a:ext cx="2537936" cy="531614"/>
          </a:xfrm>
          <a:prstGeom prst="rect">
            <a:avLst/>
          </a:prstGeom>
          <a:noFill/>
          <a:ln/>
        </p:spPr>
        <p:txBody>
          <a:bodyPr wrap="none" lIns="0" tIns="0" rIns="0" bIns="0" rtlCol="0" anchor="t"/>
          <a:lstStyle/>
          <a:p>
            <a:pPr algn="ctr" indent="0" marL="0">
              <a:lnSpc>
                <a:spcPts val="4150"/>
              </a:lnSpc>
              <a:buNone/>
            </a:pPr>
            <a:r>
              <a:rPr lang="en-US" sz="4150" dirty="0">
                <a:solidFill>
                  <a:srgbClr val="DCD7E5"/>
                </a:solidFill>
                <a:latin typeface="Montserrat" pitchFamily="34" charset="0"/>
                <a:ea typeface="Montserrat" pitchFamily="34" charset="-122"/>
                <a:cs typeface="Montserrat" pitchFamily="34" charset="-120"/>
              </a:rPr>
              <a:t>KPIs</a:t>
            </a:r>
            <a:endParaRPr lang="en-US" sz="4150" dirty="0"/>
          </a:p>
        </p:txBody>
      </p:sp>
      <p:sp>
        <p:nvSpPr>
          <p:cNvPr id="12" name="Text 9"/>
          <p:cNvSpPr/>
          <p:nvPr/>
        </p:nvSpPr>
        <p:spPr>
          <a:xfrm>
            <a:off x="6304121" y="3327678"/>
            <a:ext cx="2013942" cy="251817"/>
          </a:xfrm>
          <a:prstGeom prst="rect">
            <a:avLst/>
          </a:prstGeom>
          <a:noFill/>
          <a:ln/>
        </p:spPr>
        <p:txBody>
          <a:bodyPr wrap="none" lIns="0" tIns="0" rIns="0" bIns="0" rtlCol="0" anchor="t"/>
          <a:lstStyle/>
          <a:p>
            <a:pPr algn="ctr"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Métricas Clave</a:t>
            </a:r>
            <a:endParaRPr lang="en-US" sz="1550" dirty="0"/>
          </a:p>
        </p:txBody>
      </p:sp>
      <p:sp>
        <p:nvSpPr>
          <p:cNvPr id="13" name="Text 10"/>
          <p:cNvSpPr/>
          <p:nvPr/>
        </p:nvSpPr>
        <p:spPr>
          <a:xfrm>
            <a:off x="6042184" y="3676055"/>
            <a:ext cx="2537936" cy="772954"/>
          </a:xfrm>
          <a:prstGeom prst="rect">
            <a:avLst/>
          </a:prstGeom>
          <a:noFill/>
          <a:ln/>
        </p:spPr>
        <p:txBody>
          <a:bodyPr wrap="square" lIns="0" tIns="0" rIns="0" bIns="0" rtlCol="0" anchor="t"/>
          <a:lstStyle/>
          <a:p>
            <a:pPr algn="ctr"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Monitoree el rendimiento con indicadores personalizados para cada área de negocio.</a:t>
            </a:r>
            <a:endParaRPr lang="en-US" sz="1250" dirty="0"/>
          </a:p>
        </p:txBody>
      </p:sp>
      <p:sp>
        <p:nvSpPr>
          <p:cNvPr id="14" name="Text 11"/>
          <p:cNvSpPr/>
          <p:nvPr/>
        </p:nvSpPr>
        <p:spPr>
          <a:xfrm>
            <a:off x="3303032" y="4851678"/>
            <a:ext cx="2537817" cy="531614"/>
          </a:xfrm>
          <a:prstGeom prst="rect">
            <a:avLst/>
          </a:prstGeom>
          <a:noFill/>
          <a:ln/>
        </p:spPr>
        <p:txBody>
          <a:bodyPr wrap="none" lIns="0" tIns="0" rIns="0" bIns="0" rtlCol="0" anchor="t"/>
          <a:lstStyle/>
          <a:p>
            <a:pPr algn="ctr" indent="0" marL="0">
              <a:lnSpc>
                <a:spcPts val="4150"/>
              </a:lnSpc>
              <a:buNone/>
            </a:pPr>
            <a:r>
              <a:rPr lang="en-US" sz="4150" dirty="0">
                <a:solidFill>
                  <a:srgbClr val="DCD7E5"/>
                </a:solidFill>
                <a:latin typeface="Montserrat" pitchFamily="34" charset="0"/>
                <a:ea typeface="Montserrat" pitchFamily="34" charset="-122"/>
                <a:cs typeface="Montserrat" pitchFamily="34" charset="-120"/>
              </a:rPr>
              <a:t>Alertas</a:t>
            </a:r>
            <a:endParaRPr lang="en-US" sz="4150" dirty="0"/>
          </a:p>
        </p:txBody>
      </p:sp>
      <p:sp>
        <p:nvSpPr>
          <p:cNvPr id="15" name="Text 12"/>
          <p:cNvSpPr/>
          <p:nvPr/>
        </p:nvSpPr>
        <p:spPr>
          <a:xfrm>
            <a:off x="3314462" y="5584507"/>
            <a:ext cx="2514838" cy="251817"/>
          </a:xfrm>
          <a:prstGeom prst="rect">
            <a:avLst/>
          </a:prstGeom>
          <a:noFill/>
          <a:ln/>
        </p:spPr>
        <p:txBody>
          <a:bodyPr wrap="none" lIns="0" tIns="0" rIns="0" bIns="0" rtlCol="0" anchor="t"/>
          <a:lstStyle/>
          <a:p>
            <a:pPr algn="ctr" indent="0" marL="0">
              <a:lnSpc>
                <a:spcPts val="1950"/>
              </a:lnSpc>
              <a:buNone/>
            </a:pPr>
            <a:r>
              <a:rPr lang="en-US" sz="1550" dirty="0">
                <a:solidFill>
                  <a:srgbClr val="DCD7E5"/>
                </a:solidFill>
                <a:latin typeface="Montserrat" pitchFamily="34" charset="0"/>
                <a:ea typeface="Montserrat" pitchFamily="34" charset="-122"/>
                <a:cs typeface="Montserrat" pitchFamily="34" charset="-120"/>
              </a:rPr>
              <a:t>Notificaciones Proactivas</a:t>
            </a:r>
            <a:endParaRPr lang="en-US" sz="1550" dirty="0"/>
          </a:p>
        </p:txBody>
      </p:sp>
      <p:sp>
        <p:nvSpPr>
          <p:cNvPr id="16" name="Text 13"/>
          <p:cNvSpPr/>
          <p:nvPr/>
        </p:nvSpPr>
        <p:spPr>
          <a:xfrm>
            <a:off x="3303032" y="5932884"/>
            <a:ext cx="2537817" cy="772954"/>
          </a:xfrm>
          <a:prstGeom prst="rect">
            <a:avLst/>
          </a:prstGeom>
          <a:noFill/>
          <a:ln/>
        </p:spPr>
        <p:txBody>
          <a:bodyPr wrap="square" lIns="0" tIns="0" rIns="0" bIns="0" rtlCol="0" anchor="t"/>
          <a:lstStyle/>
          <a:p>
            <a:pPr algn="ctr"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Reciba avisos automáticos sobre eventos críticos y anomalías en sus operaciones.</a:t>
            </a:r>
            <a:endParaRPr lang="en-US" sz="1250" dirty="0"/>
          </a:p>
        </p:txBody>
      </p:sp>
      <p:sp>
        <p:nvSpPr>
          <p:cNvPr id="17" name="Text 14"/>
          <p:cNvSpPr/>
          <p:nvPr/>
        </p:nvSpPr>
        <p:spPr>
          <a:xfrm>
            <a:off x="563880" y="6887051"/>
            <a:ext cx="8016240" cy="772954"/>
          </a:xfrm>
          <a:prstGeom prst="rect">
            <a:avLst/>
          </a:prstGeom>
          <a:noFill/>
          <a:ln/>
        </p:spPr>
        <p:txBody>
          <a:bodyPr wrap="square" lIns="0" tIns="0" rIns="0" bIns="0" rtlCol="0" anchor="t"/>
          <a:lstStyle/>
          <a:p>
            <a:pPr algn="l" indent="0" marL="0">
              <a:lnSpc>
                <a:spcPts val="2000"/>
              </a:lnSpc>
              <a:buNone/>
            </a:pPr>
            <a:r>
              <a:rPr lang="en-US" sz="1250" dirty="0">
                <a:solidFill>
                  <a:srgbClr val="DCD7E5"/>
                </a:solidFill>
                <a:latin typeface="Heebo Light" pitchFamily="34" charset="0"/>
                <a:ea typeface="Heebo Light" pitchFamily="34" charset="-122"/>
                <a:cs typeface="Heebo Light" pitchFamily="34" charset="-120"/>
              </a:rPr>
              <a:t>SuiteAnalytics, la herramienta de análisis de NetSuite, permite explorar datos en profundidad, identificar tendencias y obtener insights que impulsan el crecimiento y la eficiencia, todo desde una única plataforma integrada.</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2025-10-08T03:15:24Z</dcterms:created>
  <dcterms:modified xsi:type="dcterms:W3CDTF">2025-10-08T03:15:24Z</dcterms:modified>
</cp:coreProperties>
</file>